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handoutMasterIdLst>
    <p:handoutMasterId r:id="rId7"/>
  </p:handoutMasterIdLst>
  <p:sldIdLst>
    <p:sldId id="258" r:id="rId2"/>
    <p:sldId id="2745" r:id="rId3"/>
    <p:sldId id="2746" r:id="rId4"/>
    <p:sldId id="2744" r:id="rId5"/>
  </p:sldIdLst>
  <p:sldSz cx="9144000" cy="5143500" type="screen16x9"/>
  <p:notesSz cx="7086600" cy="9372600"/>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guide id="3" pos="5400" userDrawn="1">
          <p15:clr>
            <a:srgbClr val="A4A3A4"/>
          </p15:clr>
        </p15:guide>
        <p15:guide id="4" pos="3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 clrIdx="0">
    <p:extLst>
      <p:ext uri="{19B8F6BF-5375-455C-9EA6-DF929625EA0E}">
        <p15:presenceInfo xmlns:p15="http://schemas.microsoft.com/office/powerpoint/2012/main" userI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35C92"/>
    <a:srgbClr val="CC0000"/>
    <a:srgbClr val="044871"/>
    <a:srgbClr val="636466"/>
    <a:srgbClr val="505153"/>
    <a:srgbClr val="E6001C"/>
    <a:srgbClr val="792205"/>
    <a:srgbClr val="940010"/>
    <a:srgbClr val="3802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49" autoAdjust="0"/>
    <p:restoredTop sz="73990" autoAdjust="0"/>
  </p:normalViewPr>
  <p:slideViewPr>
    <p:cSldViewPr snapToGrid="0" showGuides="1">
      <p:cViewPr varScale="1">
        <p:scale>
          <a:sx n="139" d="100"/>
          <a:sy n="139" d="100"/>
        </p:scale>
        <p:origin x="560" y="168"/>
      </p:cViewPr>
      <p:guideLst>
        <p:guide orient="horz"/>
        <p:guide/>
        <p:guide pos="5400"/>
        <p:guide pos="3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0860" cy="468630"/>
          </a:xfrm>
          <a:prstGeom prst="rect">
            <a:avLst/>
          </a:prstGeom>
        </p:spPr>
        <p:txBody>
          <a:bodyPr vert="horz" wrap="square" lIns="94046" tIns="47023" rIns="94046" bIns="47023" numCol="1" anchor="t" anchorCtr="0" compatLnSpc="1">
            <a:prstTxWarp prst="textNoShape">
              <a:avLst/>
            </a:prstTxWarp>
          </a:bodyPr>
          <a:lstStyle>
            <a:lvl1pPr eaLnBrk="1" hangingPunct="1">
              <a:defRPr sz="1200" smtClean="0"/>
            </a:lvl1pPr>
          </a:lstStyle>
          <a:p>
            <a:pPr>
              <a:defRPr/>
            </a:pPr>
            <a:endParaRPr lang="en-US"/>
          </a:p>
        </p:txBody>
      </p:sp>
      <p:sp>
        <p:nvSpPr>
          <p:cNvPr id="3" name="Date Placeholder 2"/>
          <p:cNvSpPr>
            <a:spLocks noGrp="1"/>
          </p:cNvSpPr>
          <p:nvPr>
            <p:ph type="dt" sz="quarter" idx="1"/>
          </p:nvPr>
        </p:nvSpPr>
        <p:spPr>
          <a:xfrm>
            <a:off x="4014100" y="0"/>
            <a:ext cx="3070860" cy="468630"/>
          </a:xfrm>
          <a:prstGeom prst="rect">
            <a:avLst/>
          </a:prstGeom>
        </p:spPr>
        <p:txBody>
          <a:bodyPr vert="horz" wrap="square" lIns="94046" tIns="47023" rIns="94046" bIns="47023" numCol="1" anchor="t" anchorCtr="0" compatLnSpc="1">
            <a:prstTxWarp prst="textNoShape">
              <a:avLst/>
            </a:prstTxWarp>
          </a:bodyPr>
          <a:lstStyle>
            <a:lvl1pPr algn="r" eaLnBrk="1" hangingPunct="1">
              <a:defRPr sz="1200" smtClean="0"/>
            </a:lvl1pPr>
          </a:lstStyle>
          <a:p>
            <a:pPr>
              <a:defRPr/>
            </a:pPr>
            <a:fld id="{AAEA3F34-D608-9B45-9515-8294AFD5FCED}" type="datetimeFigureOut">
              <a:rPr lang="en-US"/>
              <a:pPr>
                <a:defRPr/>
              </a:pPr>
              <a:t>12/1/20</a:t>
            </a:fld>
            <a:endParaRPr lang="en-US"/>
          </a:p>
        </p:txBody>
      </p:sp>
      <p:sp>
        <p:nvSpPr>
          <p:cNvPr id="4" name="Footer Placeholder 3"/>
          <p:cNvSpPr>
            <a:spLocks noGrp="1"/>
          </p:cNvSpPr>
          <p:nvPr>
            <p:ph type="ftr" sz="quarter" idx="2"/>
          </p:nvPr>
        </p:nvSpPr>
        <p:spPr>
          <a:xfrm>
            <a:off x="0" y="8902343"/>
            <a:ext cx="3070860" cy="468630"/>
          </a:xfrm>
          <a:prstGeom prst="rect">
            <a:avLst/>
          </a:prstGeom>
        </p:spPr>
        <p:txBody>
          <a:bodyPr vert="horz" wrap="square" lIns="94046" tIns="47023" rIns="94046" bIns="47023" numCol="1" anchor="b" anchorCtr="0" compatLnSpc="1">
            <a:prstTxWarp prst="textNoShape">
              <a:avLst/>
            </a:prstTxWarp>
          </a:bodyPr>
          <a:lstStyle>
            <a:lvl1pPr eaLnBrk="1" hangingPunct="1">
              <a:defRPr sz="1200" smtClean="0"/>
            </a:lvl1pPr>
          </a:lstStyle>
          <a:p>
            <a:pPr>
              <a:defRPr/>
            </a:pPr>
            <a:endParaRPr lang="en-US"/>
          </a:p>
        </p:txBody>
      </p:sp>
      <p:sp>
        <p:nvSpPr>
          <p:cNvPr id="5" name="Slide Number Placeholder 4"/>
          <p:cNvSpPr>
            <a:spLocks noGrp="1"/>
          </p:cNvSpPr>
          <p:nvPr>
            <p:ph type="sldNum" sz="quarter" idx="3"/>
          </p:nvPr>
        </p:nvSpPr>
        <p:spPr>
          <a:xfrm>
            <a:off x="4014100" y="8902343"/>
            <a:ext cx="3070860" cy="468630"/>
          </a:xfrm>
          <a:prstGeom prst="rect">
            <a:avLst/>
          </a:prstGeom>
        </p:spPr>
        <p:txBody>
          <a:bodyPr vert="horz" wrap="square" lIns="94046" tIns="47023" rIns="94046" bIns="47023" numCol="1" anchor="b" anchorCtr="0" compatLnSpc="1">
            <a:prstTxWarp prst="textNoShape">
              <a:avLst/>
            </a:prstTxWarp>
          </a:bodyPr>
          <a:lstStyle>
            <a:lvl1pPr algn="r" eaLnBrk="1" hangingPunct="1">
              <a:defRPr sz="1200" smtClean="0"/>
            </a:lvl1pPr>
          </a:lstStyle>
          <a:p>
            <a:pPr>
              <a:defRPr/>
            </a:pPr>
            <a:fld id="{7E336447-6DB0-0540-9ABE-EC13206E9C2A}" type="slidenum">
              <a:rPr lang="en-US"/>
              <a:pPr>
                <a:defRPr/>
              </a:pPr>
              <a:t>‹#›</a:t>
            </a:fld>
            <a:endParaRPr lang="en-US"/>
          </a:p>
        </p:txBody>
      </p:sp>
    </p:spTree>
    <p:extLst>
      <p:ext uri="{BB962C8B-B14F-4D97-AF65-F5344CB8AC3E}">
        <p14:creationId xmlns:p14="http://schemas.microsoft.com/office/powerpoint/2010/main" val="30864494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0860" cy="468630"/>
          </a:xfrm>
          <a:prstGeom prst="rect">
            <a:avLst/>
          </a:prstGeom>
        </p:spPr>
        <p:txBody>
          <a:bodyPr vert="horz" wrap="square" lIns="94046" tIns="47023" rIns="94046" bIns="47023" numCol="1" anchor="t" anchorCtr="0" compatLnSpc="1">
            <a:prstTxWarp prst="textNoShape">
              <a:avLst/>
            </a:prstTxWarp>
          </a:bodyPr>
          <a:lstStyle>
            <a:lvl1pPr eaLnBrk="1" hangingPunct="1">
              <a:defRPr sz="1200" smtClean="0"/>
            </a:lvl1pPr>
          </a:lstStyle>
          <a:p>
            <a:pPr>
              <a:defRPr/>
            </a:pPr>
            <a:endParaRPr lang="en-US"/>
          </a:p>
        </p:txBody>
      </p:sp>
      <p:sp>
        <p:nvSpPr>
          <p:cNvPr id="3" name="Date Placeholder 2"/>
          <p:cNvSpPr>
            <a:spLocks noGrp="1"/>
          </p:cNvSpPr>
          <p:nvPr>
            <p:ph type="dt" idx="1"/>
          </p:nvPr>
        </p:nvSpPr>
        <p:spPr>
          <a:xfrm>
            <a:off x="4014100" y="0"/>
            <a:ext cx="3070860" cy="468630"/>
          </a:xfrm>
          <a:prstGeom prst="rect">
            <a:avLst/>
          </a:prstGeom>
        </p:spPr>
        <p:txBody>
          <a:bodyPr vert="horz" wrap="square" lIns="94046" tIns="47023" rIns="94046" bIns="47023" numCol="1" anchor="t" anchorCtr="0" compatLnSpc="1">
            <a:prstTxWarp prst="textNoShape">
              <a:avLst/>
            </a:prstTxWarp>
          </a:bodyPr>
          <a:lstStyle>
            <a:lvl1pPr algn="r" eaLnBrk="1" hangingPunct="1">
              <a:defRPr sz="1200" smtClean="0"/>
            </a:lvl1pPr>
          </a:lstStyle>
          <a:p>
            <a:pPr>
              <a:defRPr/>
            </a:pPr>
            <a:fld id="{B12C7F38-5E21-E34B-9E19-C845B34FFFAE}" type="datetimeFigureOut">
              <a:rPr lang="en-US"/>
              <a:pPr>
                <a:defRPr/>
              </a:pPr>
              <a:t>12/1/20</a:t>
            </a:fld>
            <a:endParaRPr lang="en-US"/>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wrap="square" lIns="94046" tIns="47023" rIns="94046" bIns="47023" numCol="1" anchor="ctr" anchorCtr="0" compatLnSpc="1">
            <a:prstTxWarp prst="textNoShape">
              <a:avLst/>
            </a:prstTxWarp>
          </a:bodyPr>
          <a:lstStyle/>
          <a:p>
            <a:pPr lvl="0"/>
            <a:endParaRPr lang="en-US" altLang="en-US" noProof="0"/>
          </a:p>
        </p:txBody>
      </p:sp>
      <p:sp>
        <p:nvSpPr>
          <p:cNvPr id="5" name="Notes Placeholder 4"/>
          <p:cNvSpPr>
            <a:spLocks noGrp="1"/>
          </p:cNvSpPr>
          <p:nvPr>
            <p:ph type="body" sz="quarter" idx="3"/>
          </p:nvPr>
        </p:nvSpPr>
        <p:spPr>
          <a:xfrm>
            <a:off x="708660" y="4451985"/>
            <a:ext cx="5669280" cy="4217670"/>
          </a:xfrm>
          <a:prstGeom prst="rect">
            <a:avLst/>
          </a:prstGeom>
        </p:spPr>
        <p:txBody>
          <a:bodyPr vert="horz" wrap="square" lIns="94046" tIns="47023" rIns="94046" bIns="47023" numCol="1" anchor="t" anchorCtr="0" compatLnSpc="1">
            <a:prstTxWarp prst="textNoShape">
              <a:avLst/>
            </a:prstTxWarp>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endParaRPr lang="en-US" noProof="0"/>
          </a:p>
        </p:txBody>
      </p:sp>
      <p:sp>
        <p:nvSpPr>
          <p:cNvPr id="6" name="Footer Placeholder 5"/>
          <p:cNvSpPr>
            <a:spLocks noGrp="1"/>
          </p:cNvSpPr>
          <p:nvPr>
            <p:ph type="ftr" sz="quarter" idx="4"/>
          </p:nvPr>
        </p:nvSpPr>
        <p:spPr>
          <a:xfrm>
            <a:off x="0" y="8902343"/>
            <a:ext cx="3070860" cy="468630"/>
          </a:xfrm>
          <a:prstGeom prst="rect">
            <a:avLst/>
          </a:prstGeom>
        </p:spPr>
        <p:txBody>
          <a:bodyPr vert="horz" wrap="square" lIns="94046" tIns="47023" rIns="94046" bIns="47023" numCol="1" anchor="b" anchorCtr="0" compatLnSpc="1">
            <a:prstTxWarp prst="textNoShape">
              <a:avLst/>
            </a:prstTxWarp>
          </a:bodyPr>
          <a:lstStyle>
            <a:lvl1pPr eaLnBrk="1" hangingPunct="1">
              <a:defRPr sz="1200" smtClean="0"/>
            </a:lvl1pPr>
          </a:lstStyle>
          <a:p>
            <a:pPr>
              <a:defRPr/>
            </a:pPr>
            <a:endParaRPr lang="en-US"/>
          </a:p>
        </p:txBody>
      </p:sp>
      <p:sp>
        <p:nvSpPr>
          <p:cNvPr id="7" name="Slide Number Placeholder 6"/>
          <p:cNvSpPr>
            <a:spLocks noGrp="1"/>
          </p:cNvSpPr>
          <p:nvPr>
            <p:ph type="sldNum" sz="quarter" idx="5"/>
          </p:nvPr>
        </p:nvSpPr>
        <p:spPr>
          <a:xfrm>
            <a:off x="4014100" y="8902343"/>
            <a:ext cx="3070860" cy="468630"/>
          </a:xfrm>
          <a:prstGeom prst="rect">
            <a:avLst/>
          </a:prstGeom>
        </p:spPr>
        <p:txBody>
          <a:bodyPr vert="horz" wrap="square" lIns="94046" tIns="47023" rIns="94046" bIns="47023" numCol="1" anchor="b" anchorCtr="0" compatLnSpc="1">
            <a:prstTxWarp prst="textNoShape">
              <a:avLst/>
            </a:prstTxWarp>
          </a:bodyPr>
          <a:lstStyle>
            <a:lvl1pPr algn="r" eaLnBrk="1" hangingPunct="1">
              <a:defRPr sz="1200" smtClean="0"/>
            </a:lvl1pPr>
          </a:lstStyle>
          <a:p>
            <a:pPr>
              <a:defRPr/>
            </a:pPr>
            <a:fld id="{09953C0A-3EDA-BF4A-885C-A67518CE7F8B}" type="slidenum">
              <a:rPr lang="en-US"/>
              <a:pPr>
                <a:defRPr/>
              </a:pPr>
              <a:t>‹#›</a:t>
            </a:fld>
            <a:endParaRPr lang="en-US"/>
          </a:p>
        </p:txBody>
      </p:sp>
    </p:spTree>
    <p:extLst>
      <p:ext uri="{BB962C8B-B14F-4D97-AF65-F5344CB8AC3E}">
        <p14:creationId xmlns:p14="http://schemas.microsoft.com/office/powerpoint/2010/main" val="277473269"/>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Widening the Gap</a:t>
            </a:r>
          </a:p>
          <a:p>
            <a:endParaRPr lang="en-US" dirty="0"/>
          </a:p>
          <a:p>
            <a:r>
              <a:rPr lang="en-US" dirty="0"/>
              <a:t>Raising the Bar for the Cloud competition</a:t>
            </a:r>
          </a:p>
          <a:p>
            <a:r>
              <a:rPr lang="en-US" dirty="0"/>
              <a:t>Extending our Leadership</a:t>
            </a:r>
          </a:p>
          <a:p>
            <a:endParaRPr lang="en-US" dirty="0"/>
          </a:p>
          <a:p>
            <a:r>
              <a:rPr lang="en-US" dirty="0"/>
              <a:t>#1 for Reason – addressing more customer leads for a reason</a:t>
            </a:r>
          </a:p>
        </p:txBody>
      </p:sp>
      <p:sp>
        <p:nvSpPr>
          <p:cNvPr id="4" name="Slide Number Placeholder 3"/>
          <p:cNvSpPr>
            <a:spLocks noGrp="1"/>
          </p:cNvSpPr>
          <p:nvPr>
            <p:ph type="sldNum" sz="quarter" idx="5"/>
          </p:nvPr>
        </p:nvSpPr>
        <p:spPr/>
        <p:txBody>
          <a:bodyPr/>
          <a:lstStyle/>
          <a:p>
            <a:pPr>
              <a:defRPr/>
            </a:pPr>
            <a:fld id="{09953C0A-3EDA-BF4A-885C-A67518CE7F8B}" type="slidenum">
              <a:rPr lang="en-US" smtClean="0"/>
              <a:pPr>
                <a:defRPr/>
              </a:pPr>
              <a:t>1</a:t>
            </a:fld>
            <a:endParaRPr lang="en-US"/>
          </a:p>
        </p:txBody>
      </p:sp>
    </p:spTree>
    <p:extLst>
      <p:ext uri="{BB962C8B-B14F-4D97-AF65-F5344CB8AC3E}">
        <p14:creationId xmlns:p14="http://schemas.microsoft.com/office/powerpoint/2010/main" val="1933982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9953C0A-3EDA-BF4A-885C-A67518CE7F8B}" type="slidenum">
              <a:rPr lang="en-US" smtClean="0"/>
              <a:pPr>
                <a:defRPr/>
              </a:pPr>
              <a:t>4</a:t>
            </a:fld>
            <a:endParaRPr lang="en-US"/>
          </a:p>
        </p:txBody>
      </p:sp>
    </p:spTree>
    <p:extLst>
      <p:ext uri="{BB962C8B-B14F-4D97-AF65-F5344CB8AC3E}">
        <p14:creationId xmlns:p14="http://schemas.microsoft.com/office/powerpoint/2010/main" val="5956397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op1">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46C54C-7AA1-5449-AFAA-91A6D9A6B8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457200" y="1116000"/>
            <a:ext cx="3975811" cy="2923044"/>
          </a:xfrm>
        </p:spPr>
        <p:txBody>
          <a:bodyPr lIns="0" rIns="0" rtlCol="0" anchor="b">
            <a:noAutofit/>
          </a:bodyPr>
          <a:lstStyle>
            <a:lvl1pPr>
              <a:lnSpc>
                <a:spcPct val="80000"/>
              </a:lnSpc>
              <a:defRPr lang="en-US" sz="4000" b="1" i="0" baseline="0" dirty="0">
                <a:solidFill>
                  <a:schemeClr val="tx2"/>
                </a:solidFill>
                <a:latin typeface="+mj-lt"/>
                <a:cs typeface="Arial Black" panose="020B0604020202020204" pitchFamily="34" charset="0"/>
              </a:defRPr>
            </a:lvl1pPr>
          </a:lstStyle>
          <a:p>
            <a:pPr lvl="0"/>
            <a:r>
              <a:rPr lang="en-US" dirty="0"/>
              <a:t>Click to edit master title style</a:t>
            </a:r>
          </a:p>
        </p:txBody>
      </p:sp>
      <p:sp>
        <p:nvSpPr>
          <p:cNvPr id="3" name="Subtitle 2"/>
          <p:cNvSpPr>
            <a:spLocks noGrp="1"/>
          </p:cNvSpPr>
          <p:nvPr>
            <p:ph type="subTitle" idx="1" hasCustomPrompt="1"/>
          </p:nvPr>
        </p:nvSpPr>
        <p:spPr>
          <a:xfrm>
            <a:off x="457199" y="4257612"/>
            <a:ext cx="3975811" cy="524993"/>
          </a:xfrm>
        </p:spPr>
        <p:txBody>
          <a:bodyPr lIns="0" rIns="0" rtlCol="0">
            <a:normAutofit/>
          </a:bodyPr>
          <a:lstStyle>
            <a:lvl1pPr marL="0" indent="0">
              <a:buNone/>
              <a:defRPr lang="en-US" sz="1400" baseline="0" dirty="0">
                <a:solidFill>
                  <a:schemeClr val="tx1"/>
                </a:solidFill>
              </a:defRPr>
            </a:lvl1pPr>
          </a:lstStyle>
          <a:p>
            <a:pPr lvl="0"/>
            <a:r>
              <a:rPr lang="en-US" dirty="0"/>
              <a:t>Click to edit Master subtitle style.</a:t>
            </a:r>
          </a:p>
        </p:txBody>
      </p:sp>
      <p:cxnSp>
        <p:nvCxnSpPr>
          <p:cNvPr id="15" name="Straight Connector 14">
            <a:extLst>
              <a:ext uri="{FF2B5EF4-FFF2-40B4-BE49-F238E27FC236}">
                <a16:creationId xmlns:a16="http://schemas.microsoft.com/office/drawing/2014/main" id="{1C87479A-21F5-2F4D-AEAF-44CFA22AE935}"/>
              </a:ext>
            </a:extLst>
          </p:cNvPr>
          <p:cNvCxnSpPr/>
          <p:nvPr userDrawn="1"/>
        </p:nvCxnSpPr>
        <p:spPr>
          <a:xfrm>
            <a:off x="457200" y="4129361"/>
            <a:ext cx="262550" cy="0"/>
          </a:xfrm>
          <a:prstGeom prst="line">
            <a:avLst/>
          </a:prstGeom>
          <a:ln w="254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5488" y="365760"/>
            <a:ext cx="1362456" cy="458694"/>
          </a:xfrm>
          <a:prstGeom prst="rect">
            <a:avLst/>
          </a:prstGeom>
        </p:spPr>
      </p:pic>
    </p:spTree>
    <p:extLst>
      <p:ext uri="{BB962C8B-B14F-4D97-AF65-F5344CB8AC3E}">
        <p14:creationId xmlns:p14="http://schemas.microsoft.com/office/powerpoint/2010/main" val="131980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 Title Only - op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4CD9B8-5AFB-2B4D-BA95-DF19C8A373E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cxnSp>
        <p:nvCxnSpPr>
          <p:cNvPr id="4" name="Straight Arrow Connector 3"/>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2019 Trend Micro Inc.</a:t>
            </a:r>
            <a:endParaRPr lang="en-US" altLang="en-US" sz="800" dirty="0">
              <a:solidFill>
                <a:schemeClr val="accent1">
                  <a:lumMod val="50000"/>
                </a:schemeClr>
              </a:solidFill>
              <a:cs typeface="+mn-cs"/>
            </a:endParaRPr>
          </a:p>
        </p:txBody>
      </p:sp>
      <p:sp>
        <p:nvSpPr>
          <p:cNvPr id="6" name="TextBox 5"/>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sp>
        <p:nvSpPr>
          <p:cNvPr id="12" name="Title 1">
            <a:extLst>
              <a:ext uri="{FF2B5EF4-FFF2-40B4-BE49-F238E27FC236}">
                <a16:creationId xmlns:a16="http://schemas.microsoft.com/office/drawing/2014/main" id="{959302AA-1B41-004D-93AD-4F7A5464B9DB}"/>
              </a:ext>
            </a:extLst>
          </p:cNvPr>
          <p:cNvSpPr>
            <a:spLocks noGrp="1"/>
          </p:cNvSpPr>
          <p:nvPr>
            <p:ph type="title"/>
          </p:nvPr>
        </p:nvSpPr>
        <p:spPr>
          <a:xfrm>
            <a:off x="573088" y="371920"/>
            <a:ext cx="8004175" cy="531360"/>
          </a:xfrm>
        </p:spPr>
        <p:txBody>
          <a:bodyPr lIns="0" tIns="0" rIns="0" bIns="91440" anchor="b"/>
          <a:lstStyle>
            <a:lvl1pPr>
              <a:defRPr>
                <a:solidFill>
                  <a:schemeClr val="tx2"/>
                </a:solidFill>
              </a:defRPr>
            </a:lvl1pPr>
          </a:lstStyle>
          <a:p>
            <a:r>
              <a:rPr lang="en-US"/>
              <a:t>Click to edit Master 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250548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Title and Bullets - op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D933C-4AA9-EA42-A30E-06F2951B07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sp>
        <p:nvSpPr>
          <p:cNvPr id="2" name="Title 1"/>
          <p:cNvSpPr>
            <a:spLocks noGrp="1"/>
          </p:cNvSpPr>
          <p:nvPr>
            <p:ph type="title"/>
          </p:nvPr>
        </p:nvSpPr>
        <p:spPr>
          <a:xfrm>
            <a:off x="573088" y="371920"/>
            <a:ext cx="8004175" cy="531360"/>
          </a:xfrm>
        </p:spPr>
        <p:txBody>
          <a:bodyPr lIns="0" tIns="0" rIns="0" bIns="91440" anchor="b"/>
          <a:lstStyle>
            <a:lvl1pPr>
              <a:defRPr>
                <a:solidFill>
                  <a:schemeClr val="tx2"/>
                </a:solidFill>
              </a:defRPr>
            </a:lvl1pPr>
          </a:lstStyle>
          <a:p>
            <a:r>
              <a:rPr lang="en-US"/>
              <a:t>Click to edit Master title style</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 name="Straight Arrow Connector 13">
            <a:extLst>
              <a:ext uri="{FF2B5EF4-FFF2-40B4-BE49-F238E27FC236}">
                <a16:creationId xmlns:a16="http://schemas.microsoft.com/office/drawing/2014/main" id="{A2A759EA-69A7-3C42-A381-6F2D45DC2B9F}"/>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0E36EFF-ADDA-654F-B759-A1EE69432F8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2019 Trend Micro Inc.</a:t>
            </a:r>
            <a:endParaRPr lang="en-US" altLang="en-US" sz="800" dirty="0">
              <a:solidFill>
                <a:schemeClr val="accent1">
                  <a:lumMod val="50000"/>
                </a:schemeClr>
              </a:solidFill>
              <a:cs typeface="+mn-cs"/>
            </a:endParaRPr>
          </a:p>
        </p:txBody>
      </p:sp>
      <p:sp>
        <p:nvSpPr>
          <p:cNvPr id="16" name="TextBox 15">
            <a:extLst>
              <a:ext uri="{FF2B5EF4-FFF2-40B4-BE49-F238E27FC236}">
                <a16:creationId xmlns:a16="http://schemas.microsoft.com/office/drawing/2014/main" id="{3201FDF4-CCC7-CC4F-BEFC-79B0F3A34FFD}"/>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369846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ext - Blank - op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CACA528-3A85-EF49-8F81-EFB56D8E69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292551"/>
            <a:ext cx="9144000" cy="857250"/>
          </a:xfrm>
          <a:prstGeom prst="rect">
            <a:avLst/>
          </a:prstGeom>
        </p:spPr>
      </p:pic>
      <p:cxnSp>
        <p:nvCxnSpPr>
          <p:cNvPr id="11" name="Straight Arrow Connector 10">
            <a:extLst>
              <a:ext uri="{FF2B5EF4-FFF2-40B4-BE49-F238E27FC236}">
                <a16:creationId xmlns:a16="http://schemas.microsoft.com/office/drawing/2014/main" id="{88BB49DB-D03E-D940-996F-EA05C24442EA}"/>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C194926-420A-6D48-977A-9EDF87241AE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2019 Trend Micro Inc.</a:t>
            </a:r>
            <a:endParaRPr lang="en-US" altLang="en-US" sz="800" dirty="0">
              <a:solidFill>
                <a:schemeClr val="accent1">
                  <a:lumMod val="50000"/>
                </a:schemeClr>
              </a:solidFill>
              <a:cs typeface="+mn-cs"/>
            </a:endParaRPr>
          </a:p>
        </p:txBody>
      </p:sp>
      <p:sp>
        <p:nvSpPr>
          <p:cNvPr id="13" name="TextBox 12">
            <a:extLst>
              <a:ext uri="{FF2B5EF4-FFF2-40B4-BE49-F238E27FC236}">
                <a16:creationId xmlns:a16="http://schemas.microsoft.com/office/drawing/2014/main" id="{819AE407-E17D-DE44-AF19-C0490E559933}"/>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252866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The Art Of Cybersecurity - op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86C036-DD04-2F46-B515-5E77DDA1CD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0" name="Rectangle 9">
            <a:extLst>
              <a:ext uri="{FF2B5EF4-FFF2-40B4-BE49-F238E27FC236}">
                <a16:creationId xmlns:a16="http://schemas.microsoft.com/office/drawing/2014/main" id="{FD23A6B2-FAA5-2F44-8EC5-CFEBDC164008}"/>
              </a:ext>
            </a:extLst>
          </p:cNvPr>
          <p:cNvSpPr/>
          <p:nvPr userDrawn="1"/>
        </p:nvSpPr>
        <p:spPr>
          <a:xfrm>
            <a:off x="0" y="0"/>
            <a:ext cx="9144000" cy="5143500"/>
          </a:xfrm>
          <a:prstGeom prst="rect">
            <a:avLst/>
          </a:prstGeom>
          <a:solidFill>
            <a:schemeClr val="tx1">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4D0C49D-D039-8840-98A6-B2B367A7F4C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73" y="1286977"/>
            <a:ext cx="8444654" cy="2759327"/>
          </a:xfrm>
          <a:prstGeom prst="rect">
            <a:avLst/>
          </a:prstGeom>
        </p:spPr>
      </p:pic>
      <p:sp>
        <p:nvSpPr>
          <p:cNvPr id="6" name="Rounded Rectangle 5">
            <a:extLst>
              <a:ext uri="{FF2B5EF4-FFF2-40B4-BE49-F238E27FC236}">
                <a16:creationId xmlns:a16="http://schemas.microsoft.com/office/drawing/2014/main" id="{F0D09465-6A26-4E43-A948-3E06C9EA26CF}"/>
              </a:ext>
            </a:extLst>
          </p:cNvPr>
          <p:cNvSpPr/>
          <p:nvPr userDrawn="1"/>
        </p:nvSpPr>
        <p:spPr>
          <a:xfrm>
            <a:off x="6570133" y="387011"/>
            <a:ext cx="1995122" cy="512956"/>
          </a:xfrm>
          <a:prstGeom prst="round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CA" sz="700" i="0" kern="1200" dirty="0">
                <a:solidFill>
                  <a:schemeClr val="lt1"/>
                </a:solidFill>
                <a:effectLst/>
                <a:latin typeface="+mn-lt"/>
                <a:ea typeface="+mn-ea"/>
                <a:cs typeface="+mn-cs"/>
              </a:rPr>
              <a:t>Endpoint threats detected and blocked globally in 2018 by Trend Micro. </a:t>
            </a:r>
            <a:r>
              <a:rPr lang="en-CA" sz="700" b="1" i="0" kern="1200" dirty="0">
                <a:solidFill>
                  <a:schemeClr val="lt1"/>
                </a:solidFill>
                <a:effectLst/>
                <a:latin typeface="+mn-lt"/>
                <a:ea typeface="+mn-ea"/>
                <a:cs typeface="+mn-cs"/>
              </a:rPr>
              <a:t>Created with real data by artist </a:t>
            </a:r>
            <a:r>
              <a:rPr lang="en-CA" sz="700" b="1" i="0" kern="1200" dirty="0">
                <a:solidFill>
                  <a:srgbClr val="CC0000"/>
                </a:solidFill>
                <a:effectLst/>
                <a:latin typeface="+mn-lt"/>
                <a:ea typeface="+mn-ea"/>
                <a:cs typeface="+mn-cs"/>
              </a:rPr>
              <a:t>Stefanie </a:t>
            </a:r>
            <a:r>
              <a:rPr lang="en-CA" sz="700" b="1" i="0" kern="1200" dirty="0" err="1">
                <a:solidFill>
                  <a:srgbClr val="CC0000"/>
                </a:solidFill>
                <a:effectLst/>
                <a:latin typeface="+mn-lt"/>
                <a:ea typeface="+mn-ea"/>
                <a:cs typeface="+mn-cs"/>
              </a:rPr>
              <a:t>Posavec</a:t>
            </a:r>
            <a:r>
              <a:rPr lang="en-CA" sz="700" b="1" i="0" kern="1200" dirty="0">
                <a:solidFill>
                  <a:schemeClr val="lt1"/>
                </a:solidFill>
                <a:effectLst/>
                <a:latin typeface="+mn-lt"/>
                <a:ea typeface="+mn-ea"/>
                <a:cs typeface="+mn-cs"/>
              </a:rPr>
              <a:t>.</a:t>
            </a:r>
            <a:r>
              <a:rPr lang="en-CA" sz="700" b="1" i="0" dirty="0">
                <a:effectLst/>
              </a:rPr>
              <a:t> </a:t>
            </a:r>
            <a:endParaRPr lang="en-US" sz="700" b="1" i="0" dirty="0">
              <a:solidFill>
                <a:srgbClr val="CC0000"/>
              </a:solidFill>
            </a:endParaRPr>
          </a:p>
        </p:txBody>
      </p:sp>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5488" y="365760"/>
            <a:ext cx="1358020" cy="457200"/>
          </a:xfrm>
          <a:prstGeom prst="rect">
            <a:avLst/>
          </a:prstGeom>
        </p:spPr>
      </p:pic>
    </p:spTree>
    <p:extLst>
      <p:ext uri="{BB962C8B-B14F-4D97-AF65-F5344CB8AC3E}">
        <p14:creationId xmlns:p14="http://schemas.microsoft.com/office/powerpoint/2010/main" val="207440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op3">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46C54C-7AA1-5449-AFAA-91A6D9A6B8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cxnSp>
        <p:nvCxnSpPr>
          <p:cNvPr id="15" name="Straight Connector 14">
            <a:extLst>
              <a:ext uri="{FF2B5EF4-FFF2-40B4-BE49-F238E27FC236}">
                <a16:creationId xmlns:a16="http://schemas.microsoft.com/office/drawing/2014/main" id="{1C87479A-21F5-2F4D-AEAF-44CFA22AE935}"/>
              </a:ext>
            </a:extLst>
          </p:cNvPr>
          <p:cNvCxnSpPr/>
          <p:nvPr userDrawn="1"/>
        </p:nvCxnSpPr>
        <p:spPr>
          <a:xfrm>
            <a:off x="457200" y="4129361"/>
            <a:ext cx="262550" cy="0"/>
          </a:xfrm>
          <a:prstGeom prst="line">
            <a:avLst/>
          </a:prstGeom>
          <a:ln w="254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B616E752-BDE2-F24D-B879-1033A5B07D56}"/>
              </a:ext>
            </a:extLst>
          </p:cNvPr>
          <p:cNvSpPr>
            <a:spLocks noGrp="1"/>
          </p:cNvSpPr>
          <p:nvPr>
            <p:ph type="ctrTitle" hasCustomPrompt="1"/>
          </p:nvPr>
        </p:nvSpPr>
        <p:spPr>
          <a:xfrm>
            <a:off x="457200" y="1116000"/>
            <a:ext cx="3975811" cy="2923044"/>
          </a:xfrm>
        </p:spPr>
        <p:txBody>
          <a:bodyPr lIns="0" rIns="0" rtlCol="0" anchor="b">
            <a:noAutofit/>
          </a:bodyPr>
          <a:lstStyle>
            <a:lvl1pPr>
              <a:lnSpc>
                <a:spcPct val="80000"/>
              </a:lnSpc>
              <a:defRPr lang="en-US" sz="4000" b="1" i="0" baseline="0" dirty="0">
                <a:solidFill>
                  <a:schemeClr val="tx2"/>
                </a:solidFill>
                <a:latin typeface="+mj-lt"/>
                <a:cs typeface="Arial Black" panose="020B0604020202020204" pitchFamily="34" charset="0"/>
              </a:defRPr>
            </a:lvl1pPr>
          </a:lstStyle>
          <a:p>
            <a:pPr lvl="0"/>
            <a:r>
              <a:rPr lang="en-US" dirty="0"/>
              <a:t>Click to edit master title style</a:t>
            </a:r>
          </a:p>
        </p:txBody>
      </p:sp>
      <p:sp>
        <p:nvSpPr>
          <p:cNvPr id="10" name="Subtitle 2">
            <a:extLst>
              <a:ext uri="{FF2B5EF4-FFF2-40B4-BE49-F238E27FC236}">
                <a16:creationId xmlns:a16="http://schemas.microsoft.com/office/drawing/2014/main" id="{41814826-9F11-1745-9023-A87B5D71D51F}"/>
              </a:ext>
            </a:extLst>
          </p:cNvPr>
          <p:cNvSpPr>
            <a:spLocks noGrp="1"/>
          </p:cNvSpPr>
          <p:nvPr>
            <p:ph type="subTitle" idx="1" hasCustomPrompt="1"/>
          </p:nvPr>
        </p:nvSpPr>
        <p:spPr>
          <a:xfrm>
            <a:off x="457199" y="4257612"/>
            <a:ext cx="3975811" cy="524993"/>
          </a:xfrm>
        </p:spPr>
        <p:txBody>
          <a:bodyPr lIns="0" rIns="0" rtlCol="0">
            <a:normAutofit/>
          </a:bodyPr>
          <a:lstStyle>
            <a:lvl1pPr marL="0" indent="0">
              <a:buNone/>
              <a:defRPr lang="en-US" sz="1400" baseline="0" dirty="0">
                <a:solidFill>
                  <a:schemeClr val="tx1"/>
                </a:solidFill>
              </a:defRPr>
            </a:lvl1pPr>
          </a:lstStyle>
          <a:p>
            <a:pPr lvl="0"/>
            <a:r>
              <a:rPr lang="en-US" dirty="0"/>
              <a:t>Click to edit Master subtitle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5488" y="365760"/>
            <a:ext cx="1362456" cy="458694"/>
          </a:xfrm>
          <a:prstGeom prst="rect">
            <a:avLst/>
          </a:prstGeom>
        </p:spPr>
      </p:pic>
    </p:spTree>
    <p:extLst>
      <p:ext uri="{BB962C8B-B14F-4D97-AF65-F5344CB8AC3E}">
        <p14:creationId xmlns:p14="http://schemas.microsoft.com/office/powerpoint/2010/main" val="98716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 op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4D8D44-3A5E-5948-9510-DB4F2627D9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cxnSp>
        <p:nvCxnSpPr>
          <p:cNvPr id="18" name="Straight Arrow Connector 17">
            <a:extLst>
              <a:ext uri="{FF2B5EF4-FFF2-40B4-BE49-F238E27FC236}">
                <a16:creationId xmlns:a16="http://schemas.microsoft.com/office/drawing/2014/main" id="{09F1D769-D350-D34E-B689-D678CD9A3908}"/>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9ABC2A4A-5495-374A-B6B2-EC4642897AB2}"/>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2019 Trend Micro Inc.</a:t>
            </a:r>
            <a:endParaRPr lang="en-US" altLang="en-US" sz="800" dirty="0">
              <a:solidFill>
                <a:schemeClr val="accent1">
                  <a:lumMod val="50000"/>
                </a:schemeClr>
              </a:solidFill>
              <a:cs typeface="+mn-cs"/>
            </a:endParaRPr>
          </a:p>
        </p:txBody>
      </p:sp>
      <p:sp>
        <p:nvSpPr>
          <p:cNvPr id="24" name="TextBox 23">
            <a:extLst>
              <a:ext uri="{FF2B5EF4-FFF2-40B4-BE49-F238E27FC236}">
                <a16:creationId xmlns:a16="http://schemas.microsoft.com/office/drawing/2014/main" id="{D4DFCCAD-9DDE-4B4D-8EE9-C83FB084C980}"/>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sp>
        <p:nvSpPr>
          <p:cNvPr id="12" name="Title 1">
            <a:extLst>
              <a:ext uri="{FF2B5EF4-FFF2-40B4-BE49-F238E27FC236}">
                <a16:creationId xmlns:a16="http://schemas.microsoft.com/office/drawing/2014/main" id="{F37FD53E-98B8-614C-8112-2596688EA2BD}"/>
              </a:ext>
            </a:extLst>
          </p:cNvPr>
          <p:cNvSpPr>
            <a:spLocks noGrp="1"/>
          </p:cNvSpPr>
          <p:nvPr>
            <p:ph type="ctrTitle" hasCustomPrompt="1"/>
          </p:nvPr>
        </p:nvSpPr>
        <p:spPr>
          <a:xfrm>
            <a:off x="457200" y="1957943"/>
            <a:ext cx="5463538" cy="2530478"/>
          </a:xfrm>
        </p:spPr>
        <p:txBody>
          <a:bodyPr lIns="0" rIns="0" rtlCol="0" anchor="b">
            <a:noAutofit/>
          </a:bodyPr>
          <a:lstStyle>
            <a:lvl1pPr>
              <a:lnSpc>
                <a:spcPct val="80000"/>
              </a:lnSpc>
              <a:defRPr lang="en-US" sz="4000" b="1" i="0" baseline="0" dirty="0">
                <a:solidFill>
                  <a:schemeClr val="tx2"/>
                </a:solidFill>
                <a:latin typeface="+mj-lt"/>
                <a:cs typeface="Arial Black" panose="020B0604020202020204" pitchFamily="34" charset="0"/>
              </a:defRPr>
            </a:lvl1pPr>
          </a:lstStyle>
          <a:p>
            <a:pPr lvl="0"/>
            <a:r>
              <a:rPr lang="en-US" dirty="0"/>
              <a:t>Click to edit master title style</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368664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Title Only - op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D82407-6067-BD41-BF0B-B97000369B8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286250"/>
            <a:ext cx="9144000" cy="857250"/>
          </a:xfrm>
          <a:prstGeom prst="rect">
            <a:avLst/>
          </a:prstGeom>
        </p:spPr>
      </p:pic>
      <p:cxnSp>
        <p:nvCxnSpPr>
          <p:cNvPr id="4" name="Straight Arrow Connector 3"/>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2019 Trend Micro Inc.</a:t>
            </a:r>
            <a:endParaRPr lang="en-US" altLang="en-US" sz="800" dirty="0">
              <a:solidFill>
                <a:schemeClr val="accent1">
                  <a:lumMod val="50000"/>
                </a:schemeClr>
              </a:solidFill>
              <a:cs typeface="+mn-cs"/>
            </a:endParaRPr>
          </a:p>
        </p:txBody>
      </p:sp>
      <p:sp>
        <p:nvSpPr>
          <p:cNvPr id="6" name="TextBox 5"/>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sp>
        <p:nvSpPr>
          <p:cNvPr id="12" name="Title 1">
            <a:extLst>
              <a:ext uri="{FF2B5EF4-FFF2-40B4-BE49-F238E27FC236}">
                <a16:creationId xmlns:a16="http://schemas.microsoft.com/office/drawing/2014/main" id="{667CC846-185E-DD40-97EC-6ADD45FFE357}"/>
              </a:ext>
            </a:extLst>
          </p:cNvPr>
          <p:cNvSpPr>
            <a:spLocks noGrp="1"/>
          </p:cNvSpPr>
          <p:nvPr>
            <p:ph type="title"/>
          </p:nvPr>
        </p:nvSpPr>
        <p:spPr>
          <a:xfrm>
            <a:off x="573088" y="371920"/>
            <a:ext cx="8004175" cy="531360"/>
          </a:xfrm>
        </p:spPr>
        <p:txBody>
          <a:bodyPr lIns="0" tIns="0" rIns="0" bIns="91440" anchor="b"/>
          <a:lstStyle>
            <a:lvl1pPr>
              <a:defRPr>
                <a:solidFill>
                  <a:schemeClr val="tx2"/>
                </a:solidFill>
              </a:defRPr>
            </a:lvl1pPr>
          </a:lstStyle>
          <a:p>
            <a:r>
              <a:rPr lang="en-US"/>
              <a:t>Click to edit Master 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52547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 Title and Bullets - op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2566858-9B1D-2848-A31D-827F0ED59A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286250"/>
            <a:ext cx="9144000" cy="857250"/>
          </a:xfrm>
          <a:prstGeom prst="rect">
            <a:avLst/>
          </a:prstGeom>
        </p:spPr>
      </p:pic>
      <p:sp>
        <p:nvSpPr>
          <p:cNvPr id="2" name="Title 1"/>
          <p:cNvSpPr>
            <a:spLocks noGrp="1"/>
          </p:cNvSpPr>
          <p:nvPr>
            <p:ph type="title"/>
          </p:nvPr>
        </p:nvSpPr>
        <p:spPr>
          <a:xfrm>
            <a:off x="573088" y="371920"/>
            <a:ext cx="8004175" cy="531360"/>
          </a:xfrm>
        </p:spPr>
        <p:txBody>
          <a:bodyPr lIns="0" tIns="0" rIns="0" bIns="91440" anchor="b"/>
          <a:lstStyle>
            <a:lvl1pPr>
              <a:defRPr>
                <a:solidFill>
                  <a:schemeClr val="tx2"/>
                </a:solidFill>
              </a:defRPr>
            </a:lvl1pPr>
          </a:lstStyle>
          <a:p>
            <a:r>
              <a:rPr lang="en-US"/>
              <a:t>Click to edit Master title style</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 name="Straight Arrow Connector 13">
            <a:extLst>
              <a:ext uri="{FF2B5EF4-FFF2-40B4-BE49-F238E27FC236}">
                <a16:creationId xmlns:a16="http://schemas.microsoft.com/office/drawing/2014/main" id="{A2A759EA-69A7-3C42-A381-6F2D45DC2B9F}"/>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0E36EFF-ADDA-654F-B759-A1EE69432F8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2019 Trend Micro Inc.</a:t>
            </a:r>
            <a:endParaRPr lang="en-US" altLang="en-US" sz="800" dirty="0">
              <a:solidFill>
                <a:schemeClr val="accent1">
                  <a:lumMod val="50000"/>
                </a:schemeClr>
              </a:solidFill>
              <a:cs typeface="+mn-cs"/>
            </a:endParaRPr>
          </a:p>
        </p:txBody>
      </p:sp>
      <p:sp>
        <p:nvSpPr>
          <p:cNvPr id="16" name="TextBox 15">
            <a:extLst>
              <a:ext uri="{FF2B5EF4-FFF2-40B4-BE49-F238E27FC236}">
                <a16:creationId xmlns:a16="http://schemas.microsoft.com/office/drawing/2014/main" id="{3201FDF4-CCC7-CC4F-BEFC-79B0F3A34FFD}"/>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151990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ext - Blank - op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60E120-A24F-5B40-AACB-118B8C52C3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286250"/>
            <a:ext cx="9144000" cy="857250"/>
          </a:xfrm>
          <a:prstGeom prst="rect">
            <a:avLst/>
          </a:prstGeom>
        </p:spPr>
      </p:pic>
      <p:cxnSp>
        <p:nvCxnSpPr>
          <p:cNvPr id="12" name="Straight Arrow Connector 11">
            <a:extLst>
              <a:ext uri="{FF2B5EF4-FFF2-40B4-BE49-F238E27FC236}">
                <a16:creationId xmlns:a16="http://schemas.microsoft.com/office/drawing/2014/main" id="{969DD7DA-FF24-6441-8980-6DFBD67D66AC}"/>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E1D0F09-30C1-8349-A6C3-DF586CAC5C99}"/>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2019 Trend Micro Inc.</a:t>
            </a:r>
            <a:endParaRPr lang="en-US" altLang="en-US" sz="800" dirty="0">
              <a:solidFill>
                <a:schemeClr val="accent1">
                  <a:lumMod val="50000"/>
                </a:schemeClr>
              </a:solidFill>
              <a:cs typeface="+mn-cs"/>
            </a:endParaRPr>
          </a:p>
        </p:txBody>
      </p:sp>
      <p:sp>
        <p:nvSpPr>
          <p:cNvPr id="14" name="TextBox 13">
            <a:extLst>
              <a:ext uri="{FF2B5EF4-FFF2-40B4-BE49-F238E27FC236}">
                <a16:creationId xmlns:a16="http://schemas.microsoft.com/office/drawing/2014/main" id="{BC238C3E-8DBB-C146-A20E-E825C2241FBC}"/>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3562786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The Art Of Cybersecurity - op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13953C-616A-394A-B5B4-51B3F627918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63CC4559-126B-A742-9580-602436417B08}"/>
              </a:ext>
            </a:extLst>
          </p:cNvPr>
          <p:cNvSpPr/>
          <p:nvPr userDrawn="1"/>
        </p:nvSpPr>
        <p:spPr>
          <a:xfrm>
            <a:off x="0" y="0"/>
            <a:ext cx="9144000" cy="5143500"/>
          </a:xfrm>
          <a:prstGeom prst="rect">
            <a:avLst/>
          </a:prstGeom>
          <a:solidFill>
            <a:schemeClr val="tx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9E51689-D314-AD42-858D-B4C36B76E3BA}"/>
              </a:ext>
            </a:extLst>
          </p:cNvPr>
          <p:cNvSpPr/>
          <p:nvPr userDrawn="1"/>
        </p:nvSpPr>
        <p:spPr>
          <a:xfrm>
            <a:off x="6629400" y="4167333"/>
            <a:ext cx="1874520" cy="512956"/>
          </a:xfrm>
          <a:prstGeom prst="round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CA" sz="700" i="0" kern="1200" dirty="0">
                <a:solidFill>
                  <a:schemeClr val="tx1">
                    <a:lumMod val="50000"/>
                  </a:schemeClr>
                </a:solidFill>
                <a:effectLst/>
                <a:latin typeface="+mn-lt"/>
                <a:ea typeface="+mn-ea"/>
                <a:cs typeface="+mn-cs"/>
              </a:rPr>
              <a:t>Threats detected and blocked globally by </a:t>
            </a:r>
            <a:br>
              <a:rPr lang="en-CA" sz="700" i="0" kern="1200" dirty="0">
                <a:solidFill>
                  <a:schemeClr val="tx1">
                    <a:lumMod val="50000"/>
                  </a:schemeClr>
                </a:solidFill>
                <a:effectLst/>
                <a:latin typeface="+mn-lt"/>
                <a:ea typeface="+mn-ea"/>
                <a:cs typeface="+mn-cs"/>
              </a:rPr>
            </a:br>
            <a:r>
              <a:rPr lang="en-CA" sz="700" i="0" kern="1200" dirty="0">
                <a:solidFill>
                  <a:schemeClr val="tx1">
                    <a:lumMod val="50000"/>
                  </a:schemeClr>
                </a:solidFill>
                <a:effectLst/>
                <a:latin typeface="+mn-lt"/>
                <a:ea typeface="+mn-ea"/>
                <a:cs typeface="+mn-cs"/>
              </a:rPr>
              <a:t>Trend Micro in 2018. </a:t>
            </a:r>
            <a:r>
              <a:rPr lang="en-CA" sz="700" b="1" i="0" kern="1200" dirty="0">
                <a:solidFill>
                  <a:schemeClr val="tx1">
                    <a:lumMod val="50000"/>
                  </a:schemeClr>
                </a:solidFill>
                <a:effectLst/>
                <a:latin typeface="+mn-lt"/>
                <a:ea typeface="+mn-ea"/>
                <a:cs typeface="+mn-cs"/>
              </a:rPr>
              <a:t>Created with real data </a:t>
            </a:r>
            <a:br>
              <a:rPr lang="en-CA" sz="700" b="1" i="0" kern="1200" dirty="0">
                <a:solidFill>
                  <a:schemeClr val="tx1">
                    <a:lumMod val="50000"/>
                  </a:schemeClr>
                </a:solidFill>
                <a:effectLst/>
                <a:latin typeface="+mn-lt"/>
                <a:ea typeface="+mn-ea"/>
                <a:cs typeface="+mn-cs"/>
              </a:rPr>
            </a:br>
            <a:r>
              <a:rPr lang="en-CA" sz="700" b="1" i="0" kern="1200" dirty="0">
                <a:solidFill>
                  <a:schemeClr val="tx1">
                    <a:lumMod val="50000"/>
                  </a:schemeClr>
                </a:solidFill>
                <a:effectLst/>
                <a:latin typeface="+mn-lt"/>
                <a:ea typeface="+mn-ea"/>
                <a:cs typeface="+mn-cs"/>
              </a:rPr>
              <a:t>by artist </a:t>
            </a:r>
            <a:r>
              <a:rPr lang="en-CA" sz="700" b="1" i="0" kern="1200" dirty="0">
                <a:solidFill>
                  <a:srgbClr val="CC0000"/>
                </a:solidFill>
                <a:effectLst/>
                <a:latin typeface="+mn-lt"/>
                <a:ea typeface="+mn-ea"/>
                <a:cs typeface="+mn-cs"/>
              </a:rPr>
              <a:t>Daniel Beauchamp</a:t>
            </a:r>
            <a:r>
              <a:rPr lang="en-CA" sz="700" b="1" i="0" kern="1200" dirty="0">
                <a:solidFill>
                  <a:schemeClr val="tx1">
                    <a:lumMod val="50000"/>
                  </a:schemeClr>
                </a:solidFill>
                <a:effectLst/>
                <a:latin typeface="+mn-lt"/>
                <a:ea typeface="+mn-ea"/>
                <a:cs typeface="+mn-cs"/>
              </a:rPr>
              <a:t>.</a:t>
            </a:r>
            <a:endParaRPr lang="en-US" sz="700" b="1" i="0" dirty="0">
              <a:solidFill>
                <a:schemeClr val="tx1">
                  <a:lumMod val="50000"/>
                </a:schemeClr>
              </a:solidFill>
            </a:endParaRPr>
          </a:p>
        </p:txBody>
      </p:sp>
      <p:pic>
        <p:nvPicPr>
          <p:cNvPr id="7" name="Picture 6">
            <a:extLst>
              <a:ext uri="{FF2B5EF4-FFF2-40B4-BE49-F238E27FC236}">
                <a16:creationId xmlns:a16="http://schemas.microsoft.com/office/drawing/2014/main" id="{86F63972-3065-AA4B-B1AF-E7C83173BDD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73" y="1286977"/>
            <a:ext cx="8444654" cy="2759327"/>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5488" y="365760"/>
            <a:ext cx="1362456" cy="458694"/>
          </a:xfrm>
          <a:prstGeom prst="rect">
            <a:avLst/>
          </a:prstGeom>
        </p:spPr>
      </p:pic>
    </p:spTree>
    <p:extLst>
      <p:ext uri="{BB962C8B-B14F-4D97-AF65-F5344CB8AC3E}">
        <p14:creationId xmlns:p14="http://schemas.microsoft.com/office/powerpoint/2010/main" val="1118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 op1">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379BE21-9EA4-E646-A5B5-BE957AFDD6B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flipH="1">
            <a:off x="0" y="0"/>
            <a:ext cx="9144000" cy="5143500"/>
          </a:xfrm>
          <a:prstGeom prst="rect">
            <a:avLst/>
          </a:prstGeom>
        </p:spPr>
      </p:pic>
      <p:cxnSp>
        <p:nvCxnSpPr>
          <p:cNvPr id="17" name="Straight Arrow Connector 16">
            <a:extLst>
              <a:ext uri="{FF2B5EF4-FFF2-40B4-BE49-F238E27FC236}">
                <a16:creationId xmlns:a16="http://schemas.microsoft.com/office/drawing/2014/main" id="{AF288AA2-11C6-464D-AD98-4D512699067E}"/>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24588767-4A64-4441-A0FA-674F8473D76F}"/>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2019 Trend Micro Inc.</a:t>
            </a:r>
            <a:endParaRPr lang="en-US" altLang="en-US" sz="800" dirty="0">
              <a:solidFill>
                <a:schemeClr val="accent1">
                  <a:lumMod val="50000"/>
                </a:schemeClr>
              </a:solidFill>
              <a:cs typeface="+mn-cs"/>
            </a:endParaRPr>
          </a:p>
        </p:txBody>
      </p:sp>
      <p:sp>
        <p:nvSpPr>
          <p:cNvPr id="22" name="TextBox 21">
            <a:extLst>
              <a:ext uri="{FF2B5EF4-FFF2-40B4-BE49-F238E27FC236}">
                <a16:creationId xmlns:a16="http://schemas.microsoft.com/office/drawing/2014/main" id="{9C35B1ED-20A2-6144-8F6D-CE97EB647C9A}"/>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sp>
        <p:nvSpPr>
          <p:cNvPr id="27" name="Title 1">
            <a:extLst>
              <a:ext uri="{FF2B5EF4-FFF2-40B4-BE49-F238E27FC236}">
                <a16:creationId xmlns:a16="http://schemas.microsoft.com/office/drawing/2014/main" id="{8EF2077A-3B4C-B040-8D17-88E5FB246BAA}"/>
              </a:ext>
            </a:extLst>
          </p:cNvPr>
          <p:cNvSpPr>
            <a:spLocks noGrp="1"/>
          </p:cNvSpPr>
          <p:nvPr>
            <p:ph type="ctrTitle" hasCustomPrompt="1"/>
          </p:nvPr>
        </p:nvSpPr>
        <p:spPr>
          <a:xfrm>
            <a:off x="457200" y="1957943"/>
            <a:ext cx="5463538" cy="2530478"/>
          </a:xfrm>
        </p:spPr>
        <p:txBody>
          <a:bodyPr lIns="0" rIns="0" rtlCol="0" anchor="b">
            <a:noAutofit/>
          </a:bodyPr>
          <a:lstStyle>
            <a:lvl1pPr>
              <a:lnSpc>
                <a:spcPct val="80000"/>
              </a:lnSpc>
              <a:defRPr lang="en-US" sz="4000" b="1" i="0" baseline="0" dirty="0">
                <a:solidFill>
                  <a:schemeClr val="tx2"/>
                </a:solidFill>
                <a:latin typeface="+mj-lt"/>
                <a:cs typeface="Arial Black" panose="020B0604020202020204" pitchFamily="34" charset="0"/>
              </a:defRPr>
            </a:lvl1pPr>
          </a:lstStyle>
          <a:p>
            <a:pPr lvl="0"/>
            <a:r>
              <a:rPr lang="en-US" dirty="0"/>
              <a:t>Click to edit master 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293037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op4">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46C54C-7AA1-5449-AFAA-91A6D9A6B8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cxnSp>
        <p:nvCxnSpPr>
          <p:cNvPr id="15" name="Straight Connector 14">
            <a:extLst>
              <a:ext uri="{FF2B5EF4-FFF2-40B4-BE49-F238E27FC236}">
                <a16:creationId xmlns:a16="http://schemas.microsoft.com/office/drawing/2014/main" id="{1C87479A-21F5-2F4D-AEAF-44CFA22AE935}"/>
              </a:ext>
            </a:extLst>
          </p:cNvPr>
          <p:cNvCxnSpPr/>
          <p:nvPr userDrawn="1"/>
        </p:nvCxnSpPr>
        <p:spPr>
          <a:xfrm>
            <a:off x="457200" y="4129361"/>
            <a:ext cx="262550" cy="0"/>
          </a:xfrm>
          <a:prstGeom prst="line">
            <a:avLst/>
          </a:prstGeom>
          <a:ln w="254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B616E752-BDE2-F24D-B879-1033A5B07D56}"/>
              </a:ext>
            </a:extLst>
          </p:cNvPr>
          <p:cNvSpPr>
            <a:spLocks noGrp="1"/>
          </p:cNvSpPr>
          <p:nvPr>
            <p:ph type="ctrTitle" hasCustomPrompt="1"/>
          </p:nvPr>
        </p:nvSpPr>
        <p:spPr>
          <a:xfrm>
            <a:off x="457200" y="1116000"/>
            <a:ext cx="3975811" cy="2923044"/>
          </a:xfrm>
        </p:spPr>
        <p:txBody>
          <a:bodyPr lIns="0" rIns="0" rtlCol="0" anchor="b">
            <a:noAutofit/>
          </a:bodyPr>
          <a:lstStyle>
            <a:lvl1pPr>
              <a:lnSpc>
                <a:spcPct val="80000"/>
              </a:lnSpc>
              <a:defRPr lang="en-US" sz="4000" b="1" i="0" baseline="0" dirty="0">
                <a:solidFill>
                  <a:schemeClr val="tx2"/>
                </a:solidFill>
                <a:latin typeface="+mj-lt"/>
                <a:cs typeface="Arial Black" panose="020B0604020202020204" pitchFamily="34" charset="0"/>
              </a:defRPr>
            </a:lvl1pPr>
          </a:lstStyle>
          <a:p>
            <a:pPr lvl="0"/>
            <a:r>
              <a:rPr lang="en-US" dirty="0"/>
              <a:t>Click to edit master title style</a:t>
            </a:r>
          </a:p>
        </p:txBody>
      </p:sp>
      <p:sp>
        <p:nvSpPr>
          <p:cNvPr id="10" name="Subtitle 2">
            <a:extLst>
              <a:ext uri="{FF2B5EF4-FFF2-40B4-BE49-F238E27FC236}">
                <a16:creationId xmlns:a16="http://schemas.microsoft.com/office/drawing/2014/main" id="{41814826-9F11-1745-9023-A87B5D71D51F}"/>
              </a:ext>
            </a:extLst>
          </p:cNvPr>
          <p:cNvSpPr>
            <a:spLocks noGrp="1"/>
          </p:cNvSpPr>
          <p:nvPr>
            <p:ph type="subTitle" idx="1" hasCustomPrompt="1"/>
          </p:nvPr>
        </p:nvSpPr>
        <p:spPr>
          <a:xfrm>
            <a:off x="457199" y="4257612"/>
            <a:ext cx="3975811" cy="524993"/>
          </a:xfrm>
        </p:spPr>
        <p:txBody>
          <a:bodyPr lIns="0" rIns="0" rtlCol="0">
            <a:normAutofit/>
          </a:bodyPr>
          <a:lstStyle>
            <a:lvl1pPr marL="0" indent="0">
              <a:buNone/>
              <a:defRPr lang="en-US" sz="1400" baseline="0" dirty="0">
                <a:solidFill>
                  <a:schemeClr val="tx1"/>
                </a:solidFill>
              </a:defRPr>
            </a:lvl1pPr>
          </a:lstStyle>
          <a:p>
            <a:pPr lvl="0"/>
            <a:r>
              <a:rPr lang="en-US" dirty="0"/>
              <a:t>Click to edit Master subtitle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5488" y="365760"/>
            <a:ext cx="1362456" cy="458694"/>
          </a:xfrm>
          <a:prstGeom prst="rect">
            <a:avLst/>
          </a:prstGeom>
        </p:spPr>
      </p:pic>
    </p:spTree>
    <p:extLst>
      <p:ext uri="{BB962C8B-B14F-4D97-AF65-F5344CB8AC3E}">
        <p14:creationId xmlns:p14="http://schemas.microsoft.com/office/powerpoint/2010/main" val="74751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 op4">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616E752-BDE2-F24D-B879-1033A5B07D56}"/>
              </a:ext>
            </a:extLst>
          </p:cNvPr>
          <p:cNvSpPr>
            <a:spLocks noGrp="1"/>
          </p:cNvSpPr>
          <p:nvPr>
            <p:ph type="ctrTitle" hasCustomPrompt="1"/>
          </p:nvPr>
        </p:nvSpPr>
        <p:spPr>
          <a:xfrm>
            <a:off x="457200" y="1116000"/>
            <a:ext cx="3975811" cy="2923044"/>
          </a:xfrm>
        </p:spPr>
        <p:txBody>
          <a:bodyPr lIns="0" rIns="0" rtlCol="0" anchor="b">
            <a:noAutofit/>
          </a:bodyPr>
          <a:lstStyle>
            <a:lvl1pPr>
              <a:lnSpc>
                <a:spcPct val="80000"/>
              </a:lnSpc>
              <a:defRPr lang="en-US" sz="4000" b="1" i="0" baseline="0" dirty="0">
                <a:solidFill>
                  <a:schemeClr val="tx2"/>
                </a:solidFill>
                <a:latin typeface="+mj-lt"/>
                <a:cs typeface="Arial Black" panose="020B0604020202020204" pitchFamily="34" charset="0"/>
              </a:defRPr>
            </a:lvl1pPr>
          </a:lstStyle>
          <a:p>
            <a:pPr lvl="0"/>
            <a:r>
              <a:rPr lang="en-US" dirty="0"/>
              <a:t>Click to edit master title style</a:t>
            </a:r>
          </a:p>
        </p:txBody>
      </p:sp>
      <p:sp>
        <p:nvSpPr>
          <p:cNvPr id="10" name="Subtitle 2">
            <a:extLst>
              <a:ext uri="{FF2B5EF4-FFF2-40B4-BE49-F238E27FC236}">
                <a16:creationId xmlns:a16="http://schemas.microsoft.com/office/drawing/2014/main" id="{41814826-9F11-1745-9023-A87B5D71D51F}"/>
              </a:ext>
            </a:extLst>
          </p:cNvPr>
          <p:cNvSpPr>
            <a:spLocks noGrp="1"/>
          </p:cNvSpPr>
          <p:nvPr>
            <p:ph type="subTitle" idx="1" hasCustomPrompt="1"/>
          </p:nvPr>
        </p:nvSpPr>
        <p:spPr>
          <a:xfrm>
            <a:off x="457199" y="4257612"/>
            <a:ext cx="3975811" cy="524993"/>
          </a:xfrm>
        </p:spPr>
        <p:txBody>
          <a:bodyPr lIns="0" rIns="0" rtlCol="0">
            <a:normAutofit/>
          </a:bodyPr>
          <a:lstStyle>
            <a:lvl1pPr marL="0" indent="0">
              <a:buNone/>
              <a:defRPr lang="en-US" sz="1400" baseline="0" dirty="0">
                <a:solidFill>
                  <a:schemeClr val="tx1"/>
                </a:solidFill>
              </a:defRPr>
            </a:lvl1pPr>
          </a:lstStyle>
          <a:p>
            <a:pPr lvl="0"/>
            <a:r>
              <a:rPr lang="en-US" dirty="0"/>
              <a:t>Click to edit Master subtitle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5488" y="365760"/>
            <a:ext cx="1362456" cy="458694"/>
          </a:xfrm>
          <a:prstGeom prst="rect">
            <a:avLst/>
          </a:prstGeom>
        </p:spPr>
      </p:pic>
    </p:spTree>
    <p:extLst>
      <p:ext uri="{BB962C8B-B14F-4D97-AF65-F5344CB8AC3E}">
        <p14:creationId xmlns:p14="http://schemas.microsoft.com/office/powerpoint/2010/main" val="1983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Slide  - op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4D8D44-3A5E-5948-9510-DB4F2627D9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cxnSp>
        <p:nvCxnSpPr>
          <p:cNvPr id="18" name="Straight Arrow Connector 17">
            <a:extLst>
              <a:ext uri="{FF2B5EF4-FFF2-40B4-BE49-F238E27FC236}">
                <a16:creationId xmlns:a16="http://schemas.microsoft.com/office/drawing/2014/main" id="{09F1D769-D350-D34E-B689-D678CD9A3908}"/>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9ABC2A4A-5495-374A-B6B2-EC4642897AB2}"/>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2020 Trend Micro Inc.</a:t>
            </a:r>
            <a:endParaRPr lang="en-US" altLang="en-US" sz="800" dirty="0">
              <a:solidFill>
                <a:schemeClr val="accent1">
                  <a:lumMod val="50000"/>
                </a:schemeClr>
              </a:solidFill>
              <a:cs typeface="+mn-cs"/>
            </a:endParaRPr>
          </a:p>
        </p:txBody>
      </p:sp>
      <p:sp>
        <p:nvSpPr>
          <p:cNvPr id="24" name="TextBox 23">
            <a:extLst>
              <a:ext uri="{FF2B5EF4-FFF2-40B4-BE49-F238E27FC236}">
                <a16:creationId xmlns:a16="http://schemas.microsoft.com/office/drawing/2014/main" id="{D4DFCCAD-9DDE-4B4D-8EE9-C83FB084C980}"/>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sp>
        <p:nvSpPr>
          <p:cNvPr id="12" name="Title 1">
            <a:extLst>
              <a:ext uri="{FF2B5EF4-FFF2-40B4-BE49-F238E27FC236}">
                <a16:creationId xmlns:a16="http://schemas.microsoft.com/office/drawing/2014/main" id="{F37FD53E-98B8-614C-8112-2596688EA2BD}"/>
              </a:ext>
            </a:extLst>
          </p:cNvPr>
          <p:cNvSpPr>
            <a:spLocks noGrp="1"/>
          </p:cNvSpPr>
          <p:nvPr>
            <p:ph type="ctrTitle" hasCustomPrompt="1"/>
          </p:nvPr>
        </p:nvSpPr>
        <p:spPr>
          <a:xfrm>
            <a:off x="457200" y="1957943"/>
            <a:ext cx="5463538" cy="2530478"/>
          </a:xfrm>
        </p:spPr>
        <p:txBody>
          <a:bodyPr lIns="0" rIns="0" rtlCol="0" anchor="b">
            <a:noAutofit/>
          </a:bodyPr>
          <a:lstStyle>
            <a:lvl1pPr>
              <a:lnSpc>
                <a:spcPct val="80000"/>
              </a:lnSpc>
              <a:defRPr lang="en-US" sz="4000" b="1" i="0" baseline="0" dirty="0">
                <a:solidFill>
                  <a:schemeClr val="tx2"/>
                </a:solidFill>
                <a:latin typeface="+mj-lt"/>
                <a:cs typeface="Arial Black" panose="020B0604020202020204" pitchFamily="34" charset="0"/>
              </a:defRPr>
            </a:lvl1pPr>
          </a:lstStyle>
          <a:p>
            <a:pPr lvl="0"/>
            <a:r>
              <a:rPr lang="en-US" dirty="0"/>
              <a:t>Click to edit master title style</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139711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 Title Only - op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D82407-6067-BD41-BF0B-B97000369B8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286250"/>
            <a:ext cx="9144000" cy="857250"/>
          </a:xfrm>
          <a:prstGeom prst="rect">
            <a:avLst/>
          </a:prstGeom>
        </p:spPr>
      </p:pic>
      <p:cxnSp>
        <p:nvCxnSpPr>
          <p:cNvPr id="4" name="Straight Arrow Connector 3"/>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2019 Trend Micro Inc.</a:t>
            </a:r>
            <a:endParaRPr lang="en-US" altLang="en-US" sz="800" dirty="0">
              <a:solidFill>
                <a:schemeClr val="accent1">
                  <a:lumMod val="50000"/>
                </a:schemeClr>
              </a:solidFill>
              <a:cs typeface="+mn-cs"/>
            </a:endParaRPr>
          </a:p>
        </p:txBody>
      </p:sp>
      <p:sp>
        <p:nvSpPr>
          <p:cNvPr id="6" name="TextBox 5"/>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sp>
        <p:nvSpPr>
          <p:cNvPr id="12" name="Title 1">
            <a:extLst>
              <a:ext uri="{FF2B5EF4-FFF2-40B4-BE49-F238E27FC236}">
                <a16:creationId xmlns:a16="http://schemas.microsoft.com/office/drawing/2014/main" id="{667CC846-185E-DD40-97EC-6ADD45FFE357}"/>
              </a:ext>
            </a:extLst>
          </p:cNvPr>
          <p:cNvSpPr>
            <a:spLocks noGrp="1"/>
          </p:cNvSpPr>
          <p:nvPr>
            <p:ph type="title"/>
          </p:nvPr>
        </p:nvSpPr>
        <p:spPr>
          <a:xfrm>
            <a:off x="573088" y="371920"/>
            <a:ext cx="8004175" cy="531360"/>
          </a:xfrm>
        </p:spPr>
        <p:txBody>
          <a:bodyPr lIns="0" tIns="0" rIns="0" bIns="91440" anchor="b"/>
          <a:lstStyle>
            <a:lvl1pPr>
              <a:defRPr>
                <a:solidFill>
                  <a:schemeClr val="tx2"/>
                </a:solidFill>
              </a:defRPr>
            </a:lvl1pPr>
          </a:lstStyle>
          <a:p>
            <a:r>
              <a:rPr lang="en-US"/>
              <a:t>Click to edit Master 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18360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 Title and Bullets - op4">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FCFA286-6F9F-054D-B115-783F63E135B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286250"/>
            <a:ext cx="9144000" cy="857250"/>
          </a:xfrm>
          <a:prstGeom prst="rect">
            <a:avLst/>
          </a:prstGeom>
        </p:spPr>
      </p:pic>
      <p:sp>
        <p:nvSpPr>
          <p:cNvPr id="2" name="Title 1"/>
          <p:cNvSpPr>
            <a:spLocks noGrp="1"/>
          </p:cNvSpPr>
          <p:nvPr>
            <p:ph type="title"/>
          </p:nvPr>
        </p:nvSpPr>
        <p:spPr>
          <a:xfrm>
            <a:off x="573088" y="371920"/>
            <a:ext cx="8004175" cy="531360"/>
          </a:xfrm>
        </p:spPr>
        <p:txBody>
          <a:bodyPr lIns="0" tIns="0" rIns="0" bIns="91440" anchor="b"/>
          <a:lstStyle>
            <a:lvl1pPr>
              <a:defRPr>
                <a:solidFill>
                  <a:schemeClr val="tx2"/>
                </a:solidFill>
              </a:defRPr>
            </a:lvl1pPr>
          </a:lstStyle>
          <a:p>
            <a:r>
              <a:rPr lang="en-US"/>
              <a:t>Click to edit Master title style</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 name="Straight Arrow Connector 13">
            <a:extLst>
              <a:ext uri="{FF2B5EF4-FFF2-40B4-BE49-F238E27FC236}">
                <a16:creationId xmlns:a16="http://schemas.microsoft.com/office/drawing/2014/main" id="{A2A759EA-69A7-3C42-A381-6F2D45DC2B9F}"/>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0E36EFF-ADDA-654F-B759-A1EE69432F8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2019 Trend Micro Inc.</a:t>
            </a:r>
            <a:endParaRPr lang="en-US" altLang="en-US" sz="800" dirty="0">
              <a:solidFill>
                <a:schemeClr val="accent1">
                  <a:lumMod val="50000"/>
                </a:schemeClr>
              </a:solidFill>
              <a:cs typeface="+mn-cs"/>
            </a:endParaRPr>
          </a:p>
        </p:txBody>
      </p:sp>
      <p:sp>
        <p:nvSpPr>
          <p:cNvPr id="16" name="TextBox 15">
            <a:extLst>
              <a:ext uri="{FF2B5EF4-FFF2-40B4-BE49-F238E27FC236}">
                <a16:creationId xmlns:a16="http://schemas.microsoft.com/office/drawing/2014/main" id="{3201FDF4-CCC7-CC4F-BEFC-79B0F3A34FFD}"/>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285391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ext - Blank - op4">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8B7D1-ECC5-0140-9ACC-52A59A2CB7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286250"/>
            <a:ext cx="9144000" cy="857250"/>
          </a:xfrm>
          <a:prstGeom prst="rect">
            <a:avLst/>
          </a:prstGeom>
        </p:spPr>
      </p:pic>
      <p:cxnSp>
        <p:nvCxnSpPr>
          <p:cNvPr id="12" name="Straight Arrow Connector 11">
            <a:extLst>
              <a:ext uri="{FF2B5EF4-FFF2-40B4-BE49-F238E27FC236}">
                <a16:creationId xmlns:a16="http://schemas.microsoft.com/office/drawing/2014/main" id="{969DD7DA-FF24-6441-8980-6DFBD67D66AC}"/>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E1D0F09-30C1-8349-A6C3-DF586CAC5C99}"/>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2019 Trend Micro Inc.</a:t>
            </a:r>
            <a:endParaRPr lang="en-US" altLang="en-US" sz="800" dirty="0">
              <a:solidFill>
                <a:schemeClr val="accent1">
                  <a:lumMod val="50000"/>
                </a:schemeClr>
              </a:solidFill>
              <a:cs typeface="+mn-cs"/>
            </a:endParaRPr>
          </a:p>
        </p:txBody>
      </p:sp>
      <p:sp>
        <p:nvSpPr>
          <p:cNvPr id="14" name="TextBox 13">
            <a:extLst>
              <a:ext uri="{FF2B5EF4-FFF2-40B4-BE49-F238E27FC236}">
                <a16:creationId xmlns:a16="http://schemas.microsoft.com/office/drawing/2014/main" id="{BC238C3E-8DBB-C146-A20E-E825C2241FBC}"/>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125408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The Art Of Cybersecurity - op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13953C-616A-394A-B5B4-51B3F627918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63CC4559-126B-A742-9580-602436417B08}"/>
              </a:ext>
            </a:extLst>
          </p:cNvPr>
          <p:cNvSpPr/>
          <p:nvPr userDrawn="1"/>
        </p:nvSpPr>
        <p:spPr>
          <a:xfrm>
            <a:off x="0" y="0"/>
            <a:ext cx="9144000" cy="5143500"/>
          </a:xfrm>
          <a:prstGeom prst="rect">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9E51689-D314-AD42-858D-B4C36B76E3BA}"/>
              </a:ext>
            </a:extLst>
          </p:cNvPr>
          <p:cNvSpPr/>
          <p:nvPr userDrawn="1"/>
        </p:nvSpPr>
        <p:spPr>
          <a:xfrm>
            <a:off x="457200" y="4167333"/>
            <a:ext cx="2353733" cy="512956"/>
          </a:xfrm>
          <a:prstGeom prst="round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CA" sz="700" i="0" kern="1200" dirty="0">
                <a:solidFill>
                  <a:schemeClr val="tx1">
                    <a:lumMod val="50000"/>
                  </a:schemeClr>
                </a:solidFill>
                <a:effectLst/>
                <a:latin typeface="+mn-lt"/>
                <a:ea typeface="+mn-ea"/>
                <a:cs typeface="+mn-cs"/>
              </a:rPr>
              <a:t>Automated hybrid cloud workload protection via calls to Trend Micro APIs. </a:t>
            </a:r>
            <a:r>
              <a:rPr lang="en-CA" sz="700" b="1" i="0" kern="1200" dirty="0">
                <a:solidFill>
                  <a:schemeClr val="tx1">
                    <a:lumMod val="50000"/>
                  </a:schemeClr>
                </a:solidFill>
                <a:effectLst/>
                <a:latin typeface="+mn-lt"/>
                <a:ea typeface="+mn-ea"/>
                <a:cs typeface="+mn-cs"/>
              </a:rPr>
              <a:t>Created with real data by Trend Micro threat researcher and artist </a:t>
            </a:r>
            <a:r>
              <a:rPr lang="en-CA" sz="700" b="1" i="0" kern="1200" dirty="0" err="1">
                <a:solidFill>
                  <a:srgbClr val="CC0000"/>
                </a:solidFill>
                <a:effectLst/>
                <a:latin typeface="+mn-lt"/>
                <a:ea typeface="+mn-ea"/>
                <a:cs typeface="+mn-cs"/>
              </a:rPr>
              <a:t>Jindrich</a:t>
            </a:r>
            <a:r>
              <a:rPr lang="en-CA" sz="700" b="1" i="0" kern="1200" dirty="0">
                <a:solidFill>
                  <a:srgbClr val="CC0000"/>
                </a:solidFill>
                <a:effectLst/>
                <a:latin typeface="+mn-lt"/>
                <a:ea typeface="+mn-ea"/>
                <a:cs typeface="+mn-cs"/>
              </a:rPr>
              <a:t> </a:t>
            </a:r>
            <a:r>
              <a:rPr lang="en-CA" sz="700" b="1" i="0" kern="1200" dirty="0" err="1">
                <a:solidFill>
                  <a:srgbClr val="CC0000"/>
                </a:solidFill>
                <a:effectLst/>
                <a:latin typeface="+mn-lt"/>
                <a:ea typeface="+mn-ea"/>
                <a:cs typeface="+mn-cs"/>
              </a:rPr>
              <a:t>Karasek</a:t>
            </a:r>
            <a:r>
              <a:rPr lang="en-CA" sz="700" b="1" i="0" kern="1200" dirty="0">
                <a:solidFill>
                  <a:schemeClr val="tx1">
                    <a:lumMod val="50000"/>
                  </a:schemeClr>
                </a:solidFill>
                <a:effectLst/>
                <a:latin typeface="+mn-lt"/>
                <a:ea typeface="+mn-ea"/>
                <a:cs typeface="+mn-cs"/>
              </a:rPr>
              <a:t>.</a:t>
            </a:r>
            <a:endParaRPr lang="en-US" sz="700" b="1" i="0" dirty="0">
              <a:solidFill>
                <a:schemeClr val="tx1">
                  <a:lumMod val="50000"/>
                </a:schemeClr>
              </a:solidFill>
            </a:endParaRPr>
          </a:p>
        </p:txBody>
      </p:sp>
      <p:pic>
        <p:nvPicPr>
          <p:cNvPr id="7" name="Picture 6">
            <a:extLst>
              <a:ext uri="{FF2B5EF4-FFF2-40B4-BE49-F238E27FC236}">
                <a16:creationId xmlns:a16="http://schemas.microsoft.com/office/drawing/2014/main" id="{86F63972-3065-AA4B-B1AF-E7C83173BDD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73" y="1286977"/>
            <a:ext cx="8444654" cy="2759327"/>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5488" y="365760"/>
            <a:ext cx="1362456" cy="458694"/>
          </a:xfrm>
          <a:prstGeom prst="rect">
            <a:avLst/>
          </a:prstGeom>
        </p:spPr>
      </p:pic>
    </p:spTree>
    <p:extLst>
      <p:ext uri="{BB962C8B-B14F-4D97-AF65-F5344CB8AC3E}">
        <p14:creationId xmlns:p14="http://schemas.microsoft.com/office/powerpoint/2010/main" val="248045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cxnSp>
        <p:nvCxnSpPr>
          <p:cNvPr id="2" name="Straight Arrow Connector 1"/>
          <p:cNvCxnSpPr/>
          <p:nvPr userDrawn="1"/>
        </p:nvCxnSpPr>
        <p:spPr>
          <a:xfrm>
            <a:off x="711200" y="4830765"/>
            <a:ext cx="0" cy="184150"/>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835026" y="4779963"/>
            <a:ext cx="1530350"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l" defTabSz="457189">
              <a:defRPr/>
            </a:pPr>
            <a:r>
              <a:rPr lang="en-US" altLang="en-US" sz="800" b="0" dirty="0">
                <a:solidFill>
                  <a:srgbClr val="7F7F7F"/>
                </a:solidFill>
                <a:cs typeface=""/>
              </a:rPr>
              <a:t>Copyright 2019 Trend Micro Inc.</a:t>
            </a:r>
          </a:p>
        </p:txBody>
      </p:sp>
    </p:spTree>
    <p:extLst>
      <p:ext uri="{BB962C8B-B14F-4D97-AF65-F5344CB8AC3E}">
        <p14:creationId xmlns:p14="http://schemas.microsoft.com/office/powerpoint/2010/main" val="292471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ext-Title Only">
    <p:spTree>
      <p:nvGrpSpPr>
        <p:cNvPr id="1" name=""/>
        <p:cNvGrpSpPr/>
        <p:nvPr/>
      </p:nvGrpSpPr>
      <p:grpSpPr>
        <a:xfrm>
          <a:off x="0" y="0"/>
          <a:ext cx="0" cy="0"/>
          <a:chOff x="0" y="0"/>
          <a:chExt cx="0" cy="0"/>
        </a:xfrm>
      </p:grpSpPr>
      <p:sp>
        <p:nvSpPr>
          <p:cNvPr id="3" name="Rectangle 2"/>
          <p:cNvSpPr/>
          <p:nvPr/>
        </p:nvSpPr>
        <p:spPr>
          <a:xfrm>
            <a:off x="1" y="4686301"/>
            <a:ext cx="9140825" cy="45243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800">
              <a:solidFill>
                <a:srgbClr val="FFFFFF"/>
              </a:solidFill>
              <a:latin typeface="Calibri" charset="0"/>
              <a:ea typeface="ＭＳ Ｐゴシック" charset="0"/>
              <a:cs typeface="ＭＳ Ｐゴシック" charset="0"/>
            </a:endParaRPr>
          </a:p>
        </p:txBody>
      </p:sp>
      <p:cxnSp>
        <p:nvCxnSpPr>
          <p:cNvPr id="4" name="Straight Arrow Connector 3"/>
          <p:cNvCxnSpPr/>
          <p:nvPr/>
        </p:nvCxnSpPr>
        <p:spPr>
          <a:xfrm>
            <a:off x="711200" y="4830764"/>
            <a:ext cx="0" cy="184150"/>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p:nvSpPr>
        <p:spPr bwMode="auto">
          <a:xfrm>
            <a:off x="835026" y="4779963"/>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US" altLang="en-US" sz="800" dirty="0">
                <a:solidFill>
                  <a:srgbClr val="7F7F7F"/>
                </a:solidFill>
                <a:cs typeface="+mn-cs"/>
              </a:rPr>
              <a:t>Copyright 2019 Trend Micro Inc.</a:t>
            </a:r>
          </a:p>
        </p:txBody>
      </p:sp>
      <p:sp>
        <p:nvSpPr>
          <p:cNvPr id="6" name="TextBox 5"/>
          <p:cNvSpPr txBox="1">
            <a:spLocks noChangeArrowheads="1"/>
          </p:cNvSpPr>
          <p:nvPr/>
        </p:nvSpPr>
        <p:spPr bwMode="auto">
          <a:xfrm>
            <a:off x="457201" y="4779963"/>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a:solidFill>
                <a:srgbClr val="7F7F7F"/>
              </a:solidFill>
            </a:endParaRPr>
          </a:p>
        </p:txBody>
      </p:sp>
      <p:sp>
        <p:nvSpPr>
          <p:cNvPr id="2" name="Title 1"/>
          <p:cNvSpPr>
            <a:spLocks noGrp="1"/>
          </p:cNvSpPr>
          <p:nvPr>
            <p:ph type="title"/>
          </p:nvPr>
        </p:nvSpPr>
        <p:spPr>
          <a:xfrm>
            <a:off x="573089" y="371921"/>
            <a:ext cx="8004175" cy="531359"/>
          </a:xfrm>
        </p:spPr>
        <p:txBody>
          <a:bodyPr lIns="0" tIns="0" rIns="0" bIns="91440" anchor="b"/>
          <a:lstStyle>
            <a:lvl1pPr>
              <a:defRPr sz="3600">
                <a:solidFill>
                  <a:schemeClr val="tx2"/>
                </a:solidFill>
              </a:defRPr>
            </a:lvl1pPr>
          </a:lstStyle>
          <a:p>
            <a:r>
              <a:rPr lang="en-US"/>
              <a:t>Click to edit Master title style</a:t>
            </a:r>
            <a:endParaRPr lang="en-US"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8051323" y="4738073"/>
            <a:ext cx="908648" cy="316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757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7" name="Picture 10" descr="TM_Logo_4c_Only.pn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7944593" y="172908"/>
            <a:ext cx="1016155" cy="400046"/>
          </a:xfrm>
          <a:prstGeom prst="rect">
            <a:avLst/>
          </a:prstGeom>
        </p:spPr>
      </p:pic>
      <p:sp>
        <p:nvSpPr>
          <p:cNvPr id="4" name="矩形 3"/>
          <p:cNvSpPr/>
          <p:nvPr userDrawn="1"/>
        </p:nvSpPr>
        <p:spPr>
          <a:xfrm>
            <a:off x="7707087" y="172908"/>
            <a:ext cx="1436914" cy="400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1" hangingPunct="1"/>
            <a:endParaRPr lang="zh-TW" altLang="en-US" sz="1600" b="1">
              <a:solidFill>
                <a:srgbClr val="FFFFFF"/>
              </a:solidFill>
            </a:endParaRPr>
          </a:p>
        </p:txBody>
      </p:sp>
      <p:sp>
        <p:nvSpPr>
          <p:cNvPr id="6" name="Rectangle 5"/>
          <p:cNvSpPr/>
          <p:nvPr userDrawn="1"/>
        </p:nvSpPr>
        <p:spPr>
          <a:xfrm>
            <a:off x="2" y="4686301"/>
            <a:ext cx="9140825" cy="45243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78" eaLnBrk="1" hangingPunct="1">
              <a:defRPr/>
            </a:pPr>
            <a:endParaRPr lang="en-US" sz="1800">
              <a:solidFill>
                <a:srgbClr val="FFFFFF"/>
              </a:solidFill>
              <a:ea typeface="ＭＳ Ｐゴシック" charset="0"/>
              <a:cs typeface="ＭＳ Ｐゴシック" charset="0"/>
            </a:endParaRPr>
          </a:p>
        </p:txBody>
      </p:sp>
      <p:cxnSp>
        <p:nvCxnSpPr>
          <p:cNvPr id="8" name="Straight Arrow Connector 7"/>
          <p:cNvCxnSpPr/>
          <p:nvPr userDrawn="1"/>
        </p:nvCxnSpPr>
        <p:spPr>
          <a:xfrm>
            <a:off x="711200" y="4830765"/>
            <a:ext cx="0" cy="184150"/>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9" name="TextBox 8"/>
          <p:cNvSpPr txBox="1">
            <a:spLocks noChangeArrowheads="1"/>
          </p:cNvSpPr>
          <p:nvPr userDrawn="1"/>
        </p:nvSpPr>
        <p:spPr bwMode="auto">
          <a:xfrm>
            <a:off x="835027" y="4779963"/>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457178" eaLnBrk="1" hangingPunct="1">
              <a:defRPr/>
            </a:pPr>
            <a:r>
              <a:rPr lang="en-US" altLang="en-US" sz="800">
                <a:solidFill>
                  <a:srgbClr val="7F7F7F"/>
                </a:solidFill>
                <a:cs typeface=""/>
              </a:rPr>
              <a:t>Copyright 2018 Trend Micro Inc.</a:t>
            </a:r>
          </a:p>
        </p:txBody>
      </p:sp>
      <p:sp>
        <p:nvSpPr>
          <p:cNvPr id="10" name="TextBox 9"/>
          <p:cNvSpPr txBox="1">
            <a:spLocks noChangeArrowheads="1"/>
          </p:cNvSpPr>
          <p:nvPr userDrawn="1"/>
        </p:nvSpPr>
        <p:spPr bwMode="auto">
          <a:xfrm>
            <a:off x="457202" y="4779963"/>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defTabSz="457178" eaLnBrk="1" hangingPunct="1">
              <a:defRPr/>
            </a:pPr>
            <a:fld id="{254965D2-80C0-1A45-9A24-F6B60E31FA3F}" type="slidenum">
              <a:rPr lang="en-US" sz="800" smtClean="0">
                <a:solidFill>
                  <a:srgbClr val="7F7F7F"/>
                </a:solidFill>
              </a:rPr>
              <a:pPr defTabSz="457178" eaLnBrk="1" hangingPunct="1">
                <a:defRPr/>
              </a:pPr>
              <a:t>‹#›</a:t>
            </a:fld>
            <a:endParaRPr lang="en-US" sz="800">
              <a:solidFill>
                <a:srgbClr val="7F7F7F"/>
              </a:solidFill>
            </a:endParaRPr>
          </a:p>
        </p:txBody>
      </p:sp>
      <p:pic>
        <p:nvPicPr>
          <p:cNvPr id="11"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8069265" y="4759425"/>
            <a:ext cx="871537" cy="293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419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ext - Title Only - op1">
    <p:spTree>
      <p:nvGrpSpPr>
        <p:cNvPr id="1" name=""/>
        <p:cNvGrpSpPr/>
        <p:nvPr/>
      </p:nvGrpSpPr>
      <p:grpSpPr>
        <a:xfrm>
          <a:off x="0" y="0"/>
          <a:ext cx="0" cy="0"/>
          <a:chOff x="0" y="0"/>
          <a:chExt cx="0" cy="0"/>
        </a:xfrm>
      </p:grpSpPr>
      <p:cxnSp>
        <p:nvCxnSpPr>
          <p:cNvPr id="4" name="Straight Arrow Connector 3"/>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2020 Trend Micro Inc.</a:t>
            </a:r>
            <a:endParaRPr lang="en-US" altLang="en-US" sz="800" dirty="0">
              <a:solidFill>
                <a:schemeClr val="accent1">
                  <a:lumMod val="50000"/>
                </a:schemeClr>
              </a:solidFill>
              <a:cs typeface="+mn-cs"/>
            </a:endParaRPr>
          </a:p>
        </p:txBody>
      </p:sp>
      <p:sp>
        <p:nvSpPr>
          <p:cNvPr id="6" name="TextBox 5"/>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sp>
        <p:nvSpPr>
          <p:cNvPr id="12" name="Title 1">
            <a:extLst>
              <a:ext uri="{FF2B5EF4-FFF2-40B4-BE49-F238E27FC236}">
                <a16:creationId xmlns:a16="http://schemas.microsoft.com/office/drawing/2014/main" id="{DDAC86A0-AFF4-9B49-9A22-6EAA42C68E48}"/>
              </a:ext>
            </a:extLst>
          </p:cNvPr>
          <p:cNvSpPr>
            <a:spLocks noGrp="1"/>
          </p:cNvSpPr>
          <p:nvPr>
            <p:ph type="title"/>
          </p:nvPr>
        </p:nvSpPr>
        <p:spPr>
          <a:xfrm>
            <a:off x="573088" y="371920"/>
            <a:ext cx="8004175" cy="531360"/>
          </a:xfrm>
        </p:spPr>
        <p:txBody>
          <a:bodyPr lIns="0" tIns="0" rIns="0" bIns="91440" anchor="b"/>
          <a:lstStyle>
            <a:lvl1pPr>
              <a:defRPr>
                <a:solidFill>
                  <a:schemeClr val="tx2"/>
                </a:solidFill>
              </a:defRPr>
            </a:lvl1pPr>
          </a:lstStyle>
          <a:p>
            <a:r>
              <a:rPr lang="en-US"/>
              <a:t>Click to edit Master title style</a:t>
            </a: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203677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 Title Only - op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266E91-7610-2E41-9CD5-D9A6B56D547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286250"/>
            <a:ext cx="9144000" cy="857250"/>
          </a:xfrm>
          <a:prstGeom prst="rect">
            <a:avLst/>
          </a:prstGeom>
        </p:spPr>
      </p:pic>
      <p:cxnSp>
        <p:nvCxnSpPr>
          <p:cNvPr id="4" name="Straight Arrow Connector 3"/>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2020 Trend Micro Inc.</a:t>
            </a:r>
            <a:endParaRPr lang="en-US" altLang="en-US" sz="800" dirty="0">
              <a:solidFill>
                <a:schemeClr val="accent1">
                  <a:lumMod val="50000"/>
                </a:schemeClr>
              </a:solidFill>
              <a:cs typeface="+mn-cs"/>
            </a:endParaRPr>
          </a:p>
        </p:txBody>
      </p:sp>
      <p:sp>
        <p:nvSpPr>
          <p:cNvPr id="6" name="TextBox 5"/>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sp>
        <p:nvSpPr>
          <p:cNvPr id="12" name="Title 1">
            <a:extLst>
              <a:ext uri="{FF2B5EF4-FFF2-40B4-BE49-F238E27FC236}">
                <a16:creationId xmlns:a16="http://schemas.microsoft.com/office/drawing/2014/main" id="{DDAC86A0-AFF4-9B49-9A22-6EAA42C68E48}"/>
              </a:ext>
            </a:extLst>
          </p:cNvPr>
          <p:cNvSpPr>
            <a:spLocks noGrp="1"/>
          </p:cNvSpPr>
          <p:nvPr>
            <p:ph type="title"/>
          </p:nvPr>
        </p:nvSpPr>
        <p:spPr>
          <a:xfrm>
            <a:off x="573088" y="371920"/>
            <a:ext cx="8004175" cy="531360"/>
          </a:xfrm>
        </p:spPr>
        <p:txBody>
          <a:bodyPr lIns="0" tIns="0" rIns="0" bIns="91440" anchor="b"/>
          <a:lstStyle>
            <a:lvl1pPr>
              <a:defRPr>
                <a:solidFill>
                  <a:schemeClr val="tx2"/>
                </a:solidFill>
              </a:defRPr>
            </a:lvl1pPr>
          </a:lstStyle>
          <a:p>
            <a:r>
              <a:rPr lang="en-US"/>
              <a:t>Click to edit Master title style</a:t>
            </a:r>
            <a:endParaRPr lang="en-US"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101054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 Title and Bullets - op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EC4285-5615-B74F-AF4E-A515727FDE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286250"/>
            <a:ext cx="9144000" cy="857250"/>
          </a:xfrm>
          <a:prstGeom prst="rect">
            <a:avLst/>
          </a:prstGeom>
        </p:spPr>
      </p:pic>
      <p:sp>
        <p:nvSpPr>
          <p:cNvPr id="2" name="Title 1"/>
          <p:cNvSpPr>
            <a:spLocks noGrp="1"/>
          </p:cNvSpPr>
          <p:nvPr>
            <p:ph type="title"/>
          </p:nvPr>
        </p:nvSpPr>
        <p:spPr>
          <a:xfrm>
            <a:off x="573088" y="371920"/>
            <a:ext cx="8004175" cy="531360"/>
          </a:xfrm>
        </p:spPr>
        <p:txBody>
          <a:bodyPr lIns="0" tIns="0" rIns="0" bIns="91440" anchor="b"/>
          <a:lstStyle>
            <a:lvl1pPr>
              <a:defRPr>
                <a:solidFill>
                  <a:schemeClr val="tx2"/>
                </a:solidFill>
              </a:defRPr>
            </a:lvl1pPr>
          </a:lstStyle>
          <a:p>
            <a:r>
              <a:rPr lang="en-US"/>
              <a:t>Click to edit Master title style</a:t>
            </a:r>
            <a:endParaRPr lang="en-US" dirty="0"/>
          </a:p>
        </p:txBody>
      </p:sp>
      <p:sp>
        <p:nvSpPr>
          <p:cNvPr id="12" name="Content Placeholder 2"/>
          <p:cNvSpPr>
            <a:spLocks noGrp="1"/>
          </p:cNvSpPr>
          <p:nvPr>
            <p:ph idx="1"/>
          </p:nvPr>
        </p:nvSpPr>
        <p:spPr>
          <a:xfrm>
            <a:off x="573088" y="1006046"/>
            <a:ext cx="8004175" cy="3667554"/>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 name="Straight Arrow Connector 13">
            <a:extLst>
              <a:ext uri="{FF2B5EF4-FFF2-40B4-BE49-F238E27FC236}">
                <a16:creationId xmlns:a16="http://schemas.microsoft.com/office/drawing/2014/main" id="{A2A759EA-69A7-3C42-A381-6F2D45DC2B9F}"/>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0E36EFF-ADDA-654F-B759-A1EE69432F8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2019 Trend Micro Inc.</a:t>
            </a:r>
            <a:endParaRPr lang="en-US" altLang="en-US" sz="800" dirty="0">
              <a:solidFill>
                <a:schemeClr val="accent1">
                  <a:lumMod val="50000"/>
                </a:schemeClr>
              </a:solidFill>
              <a:cs typeface="+mn-cs"/>
            </a:endParaRPr>
          </a:p>
        </p:txBody>
      </p:sp>
      <p:sp>
        <p:nvSpPr>
          <p:cNvPr id="16" name="TextBox 15">
            <a:extLst>
              <a:ext uri="{FF2B5EF4-FFF2-40B4-BE49-F238E27FC236}">
                <a16:creationId xmlns:a16="http://schemas.microsoft.com/office/drawing/2014/main" id="{3201FDF4-CCC7-CC4F-BEFC-79B0F3A34FFD}"/>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150792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Text - Blank - op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346217-28FA-B445-B08C-5E5DFDDA48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286250"/>
            <a:ext cx="9144000" cy="857250"/>
          </a:xfrm>
          <a:prstGeom prst="rect">
            <a:avLst/>
          </a:prstGeom>
        </p:spPr>
      </p:pic>
      <p:cxnSp>
        <p:nvCxnSpPr>
          <p:cNvPr id="11" name="Straight Arrow Connector 10">
            <a:extLst>
              <a:ext uri="{FF2B5EF4-FFF2-40B4-BE49-F238E27FC236}">
                <a16:creationId xmlns:a16="http://schemas.microsoft.com/office/drawing/2014/main" id="{E5B71255-1969-384D-84B3-AC99ADFB702C}"/>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13780EC-72D4-ED41-B1AF-8BD720AAF262}"/>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2019 Trend Micro Inc.</a:t>
            </a:r>
            <a:endParaRPr lang="en-US" altLang="en-US" sz="800" dirty="0">
              <a:solidFill>
                <a:schemeClr val="accent1">
                  <a:lumMod val="50000"/>
                </a:schemeClr>
              </a:solidFill>
              <a:cs typeface="+mn-cs"/>
            </a:endParaRPr>
          </a:p>
        </p:txBody>
      </p:sp>
      <p:sp>
        <p:nvSpPr>
          <p:cNvPr id="13" name="TextBox 12">
            <a:extLst>
              <a:ext uri="{FF2B5EF4-FFF2-40B4-BE49-F238E27FC236}">
                <a16:creationId xmlns:a16="http://schemas.microsoft.com/office/drawing/2014/main" id="{32EE4DEF-BE36-C642-944E-888CAD070FEC}"/>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133232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he Art Of Cybersecurity - op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5EC18C-095F-C74D-AB17-E25A0B4480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510B39EE-6AE4-804A-A6BD-6281E28D2BDD}"/>
              </a:ext>
            </a:extLst>
          </p:cNvPr>
          <p:cNvSpPr/>
          <p:nvPr userDrawn="1"/>
        </p:nvSpPr>
        <p:spPr>
          <a:xfrm>
            <a:off x="0" y="0"/>
            <a:ext cx="9144000" cy="5143500"/>
          </a:xfrm>
          <a:prstGeom prst="rect">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7FE24795-2299-6D42-ACED-90A4A2283688}"/>
              </a:ext>
            </a:extLst>
          </p:cNvPr>
          <p:cNvSpPr/>
          <p:nvPr userDrawn="1"/>
        </p:nvSpPr>
        <p:spPr>
          <a:xfrm>
            <a:off x="448424" y="4177244"/>
            <a:ext cx="1868430" cy="512956"/>
          </a:xfrm>
          <a:prstGeom prst="round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CA" sz="700" kern="1200" dirty="0">
                <a:solidFill>
                  <a:schemeClr val="tx1">
                    <a:lumMod val="50000"/>
                  </a:schemeClr>
                </a:solidFill>
                <a:effectLst/>
                <a:latin typeface="+mn-lt"/>
                <a:ea typeface="+mn-ea"/>
                <a:cs typeface="+mn-cs"/>
              </a:rPr>
              <a:t>Unknown threats detected and stopped over time by Trend Micro. </a:t>
            </a:r>
            <a:r>
              <a:rPr lang="en-CA" sz="700" b="1" i="0" kern="1200" dirty="0">
                <a:solidFill>
                  <a:schemeClr val="tx1">
                    <a:lumMod val="50000"/>
                  </a:schemeClr>
                </a:solidFill>
                <a:effectLst/>
                <a:latin typeface="+mn-lt"/>
                <a:ea typeface="+mn-ea"/>
                <a:cs typeface="+mn-cs"/>
              </a:rPr>
              <a:t>Created with real data </a:t>
            </a:r>
            <a:br>
              <a:rPr lang="en-CA" sz="700" b="1" i="0" kern="1200" dirty="0">
                <a:solidFill>
                  <a:schemeClr val="tx1">
                    <a:lumMod val="50000"/>
                  </a:schemeClr>
                </a:solidFill>
                <a:effectLst/>
                <a:latin typeface="+mn-lt"/>
                <a:ea typeface="+mn-ea"/>
                <a:cs typeface="+mn-cs"/>
              </a:rPr>
            </a:br>
            <a:r>
              <a:rPr lang="en-CA" sz="700" b="1" i="0" kern="1200" dirty="0">
                <a:solidFill>
                  <a:schemeClr val="tx1">
                    <a:lumMod val="50000"/>
                  </a:schemeClr>
                </a:solidFill>
                <a:effectLst/>
                <a:latin typeface="+mn-lt"/>
                <a:ea typeface="+mn-ea"/>
                <a:cs typeface="+mn-cs"/>
              </a:rPr>
              <a:t>by artist </a:t>
            </a:r>
            <a:r>
              <a:rPr lang="en-CA" sz="700" b="1" i="0" kern="1200" dirty="0">
                <a:solidFill>
                  <a:srgbClr val="CC0000"/>
                </a:solidFill>
                <a:effectLst/>
                <a:latin typeface="+mn-lt"/>
                <a:ea typeface="+mn-ea"/>
                <a:cs typeface="+mn-cs"/>
              </a:rPr>
              <a:t>Brendan Dawes</a:t>
            </a:r>
            <a:r>
              <a:rPr lang="en-CA" sz="700" b="1" i="0" kern="1200" dirty="0">
                <a:solidFill>
                  <a:schemeClr val="tx1">
                    <a:lumMod val="50000"/>
                  </a:schemeClr>
                </a:solidFill>
                <a:effectLst/>
                <a:latin typeface="+mn-lt"/>
                <a:ea typeface="+mn-ea"/>
                <a:cs typeface="+mn-cs"/>
              </a:rPr>
              <a:t>. </a:t>
            </a:r>
            <a:endParaRPr lang="en-US" sz="700" b="1" i="0" dirty="0">
              <a:solidFill>
                <a:schemeClr val="tx1">
                  <a:lumMod val="50000"/>
                </a:schemeClr>
              </a:solidFill>
            </a:endParaRPr>
          </a:p>
        </p:txBody>
      </p:sp>
      <p:pic>
        <p:nvPicPr>
          <p:cNvPr id="10" name="Picture 9">
            <a:extLst>
              <a:ext uri="{FF2B5EF4-FFF2-40B4-BE49-F238E27FC236}">
                <a16:creationId xmlns:a16="http://schemas.microsoft.com/office/drawing/2014/main" id="{28ABCCED-3510-1947-8410-11A0DE1560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73" y="1286977"/>
            <a:ext cx="8444654" cy="2759327"/>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5488" y="365760"/>
            <a:ext cx="1362456" cy="458694"/>
          </a:xfrm>
          <a:prstGeom prst="rect">
            <a:avLst/>
          </a:prstGeom>
        </p:spPr>
      </p:pic>
    </p:spTree>
    <p:extLst>
      <p:ext uri="{BB962C8B-B14F-4D97-AF65-F5344CB8AC3E}">
        <p14:creationId xmlns:p14="http://schemas.microsoft.com/office/powerpoint/2010/main" val="62008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op2">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46C54C-7AA1-5449-AFAA-91A6D9A6B8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cxnSp>
        <p:nvCxnSpPr>
          <p:cNvPr id="15" name="Straight Connector 14">
            <a:extLst>
              <a:ext uri="{FF2B5EF4-FFF2-40B4-BE49-F238E27FC236}">
                <a16:creationId xmlns:a16="http://schemas.microsoft.com/office/drawing/2014/main" id="{1C87479A-21F5-2F4D-AEAF-44CFA22AE935}"/>
              </a:ext>
            </a:extLst>
          </p:cNvPr>
          <p:cNvCxnSpPr/>
          <p:nvPr userDrawn="1"/>
        </p:nvCxnSpPr>
        <p:spPr>
          <a:xfrm>
            <a:off x="457200" y="4129361"/>
            <a:ext cx="262550" cy="0"/>
          </a:xfrm>
          <a:prstGeom prst="line">
            <a:avLst/>
          </a:prstGeom>
          <a:ln w="254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A4AFC2CF-5CDE-6042-A6BC-C70269AC70FA}"/>
              </a:ext>
            </a:extLst>
          </p:cNvPr>
          <p:cNvSpPr>
            <a:spLocks noGrp="1"/>
          </p:cNvSpPr>
          <p:nvPr>
            <p:ph type="ctrTitle" hasCustomPrompt="1"/>
          </p:nvPr>
        </p:nvSpPr>
        <p:spPr>
          <a:xfrm>
            <a:off x="457200" y="1116000"/>
            <a:ext cx="3975811" cy="2923044"/>
          </a:xfrm>
        </p:spPr>
        <p:txBody>
          <a:bodyPr lIns="0" rIns="0" rtlCol="0" anchor="b">
            <a:noAutofit/>
          </a:bodyPr>
          <a:lstStyle>
            <a:lvl1pPr>
              <a:lnSpc>
                <a:spcPct val="80000"/>
              </a:lnSpc>
              <a:defRPr lang="en-US" sz="4000" b="1" i="0" baseline="0" dirty="0">
                <a:solidFill>
                  <a:schemeClr val="tx2"/>
                </a:solidFill>
                <a:latin typeface="+mj-lt"/>
                <a:cs typeface="Arial Black" panose="020B0604020202020204" pitchFamily="34" charset="0"/>
              </a:defRPr>
            </a:lvl1pPr>
          </a:lstStyle>
          <a:p>
            <a:pPr lvl="0"/>
            <a:r>
              <a:rPr lang="en-US" dirty="0"/>
              <a:t>Click to edit master title style</a:t>
            </a:r>
          </a:p>
        </p:txBody>
      </p:sp>
      <p:sp>
        <p:nvSpPr>
          <p:cNvPr id="10" name="Subtitle 2">
            <a:extLst>
              <a:ext uri="{FF2B5EF4-FFF2-40B4-BE49-F238E27FC236}">
                <a16:creationId xmlns:a16="http://schemas.microsoft.com/office/drawing/2014/main" id="{20FF7F60-504E-984A-834C-1558EDE9146D}"/>
              </a:ext>
            </a:extLst>
          </p:cNvPr>
          <p:cNvSpPr>
            <a:spLocks noGrp="1"/>
          </p:cNvSpPr>
          <p:nvPr>
            <p:ph type="subTitle" idx="1" hasCustomPrompt="1"/>
          </p:nvPr>
        </p:nvSpPr>
        <p:spPr>
          <a:xfrm>
            <a:off x="457199" y="4257612"/>
            <a:ext cx="3975811" cy="524993"/>
          </a:xfrm>
        </p:spPr>
        <p:txBody>
          <a:bodyPr lIns="0" rIns="0" rtlCol="0">
            <a:normAutofit/>
          </a:bodyPr>
          <a:lstStyle>
            <a:lvl1pPr marL="0" indent="0">
              <a:buNone/>
              <a:defRPr lang="en-US" sz="1400" baseline="0" dirty="0">
                <a:solidFill>
                  <a:schemeClr val="tx1"/>
                </a:solidFill>
              </a:defRPr>
            </a:lvl1pPr>
          </a:lstStyle>
          <a:p>
            <a:pPr lvl="0"/>
            <a:r>
              <a:rPr lang="en-US" dirty="0"/>
              <a:t>Click to edit Master subtitle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5488" y="365760"/>
            <a:ext cx="1362456" cy="458694"/>
          </a:xfrm>
          <a:prstGeom prst="rect">
            <a:avLst/>
          </a:prstGeom>
        </p:spPr>
      </p:pic>
    </p:spTree>
    <p:extLst>
      <p:ext uri="{BB962C8B-B14F-4D97-AF65-F5344CB8AC3E}">
        <p14:creationId xmlns:p14="http://schemas.microsoft.com/office/powerpoint/2010/main" val="317886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 op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34A750-8617-C043-8509-80418E6CC8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cxnSp>
        <p:nvCxnSpPr>
          <p:cNvPr id="18" name="Straight Arrow Connector 17">
            <a:extLst>
              <a:ext uri="{FF2B5EF4-FFF2-40B4-BE49-F238E27FC236}">
                <a16:creationId xmlns:a16="http://schemas.microsoft.com/office/drawing/2014/main" id="{09F1D769-D350-D34E-B689-D678CD9A3908}"/>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9ABC2A4A-5495-374A-B6B2-EC4642897AB2}"/>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2019 Trend Micro Inc.</a:t>
            </a:r>
            <a:endParaRPr lang="en-US" altLang="en-US" sz="800" dirty="0">
              <a:solidFill>
                <a:schemeClr val="accent1">
                  <a:lumMod val="50000"/>
                </a:schemeClr>
              </a:solidFill>
              <a:cs typeface="+mn-cs"/>
            </a:endParaRPr>
          </a:p>
        </p:txBody>
      </p:sp>
      <p:sp>
        <p:nvSpPr>
          <p:cNvPr id="24" name="TextBox 23">
            <a:extLst>
              <a:ext uri="{FF2B5EF4-FFF2-40B4-BE49-F238E27FC236}">
                <a16:creationId xmlns:a16="http://schemas.microsoft.com/office/drawing/2014/main" id="{D4DFCCAD-9DDE-4B4D-8EE9-C83FB084C980}"/>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sp>
        <p:nvSpPr>
          <p:cNvPr id="26" name="Title 1">
            <a:extLst>
              <a:ext uri="{FF2B5EF4-FFF2-40B4-BE49-F238E27FC236}">
                <a16:creationId xmlns:a16="http://schemas.microsoft.com/office/drawing/2014/main" id="{27ED5BDA-5FB4-E14A-87ED-6167A7AFAF9C}"/>
              </a:ext>
            </a:extLst>
          </p:cNvPr>
          <p:cNvSpPr>
            <a:spLocks noGrp="1"/>
          </p:cNvSpPr>
          <p:nvPr>
            <p:ph type="ctrTitle" hasCustomPrompt="1"/>
          </p:nvPr>
        </p:nvSpPr>
        <p:spPr>
          <a:xfrm>
            <a:off x="457200" y="1957943"/>
            <a:ext cx="5463538" cy="2530478"/>
          </a:xfrm>
        </p:spPr>
        <p:txBody>
          <a:bodyPr lIns="0" rIns="0" rtlCol="0" anchor="b">
            <a:noAutofit/>
          </a:bodyPr>
          <a:lstStyle>
            <a:lvl1pPr>
              <a:lnSpc>
                <a:spcPct val="80000"/>
              </a:lnSpc>
              <a:defRPr lang="en-US" sz="4000" b="1" i="0" baseline="0" dirty="0">
                <a:solidFill>
                  <a:schemeClr val="tx2"/>
                </a:solidFill>
                <a:latin typeface="+mj-lt"/>
                <a:cs typeface="Arial Black" panose="020B0604020202020204" pitchFamily="34" charset="0"/>
              </a:defRPr>
            </a:lvl1pPr>
          </a:lstStyle>
          <a:p>
            <a:pPr lvl="0"/>
            <a:r>
              <a:rPr lang="en-US" dirty="0"/>
              <a:t>Click to edit master title style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6408" y="4663440"/>
            <a:ext cx="950613" cy="320040"/>
          </a:xfrm>
          <a:prstGeom prst="rect">
            <a:avLst/>
          </a:prstGeom>
        </p:spPr>
      </p:pic>
    </p:spTree>
    <p:extLst>
      <p:ext uri="{BB962C8B-B14F-4D97-AF65-F5344CB8AC3E}">
        <p14:creationId xmlns:p14="http://schemas.microsoft.com/office/powerpoint/2010/main" val="267395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73088" y="206375"/>
            <a:ext cx="8004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573088" y="898525"/>
            <a:ext cx="8004175"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830" r:id="rId1"/>
    <p:sldLayoutId id="2147483846" r:id="rId2"/>
    <p:sldLayoutId id="2147483862" r:id="rId3"/>
    <p:sldLayoutId id="2147483835" r:id="rId4"/>
    <p:sldLayoutId id="2147483836" r:id="rId5"/>
    <p:sldLayoutId id="2147483853" r:id="rId6"/>
    <p:sldLayoutId id="2147483854" r:id="rId7"/>
    <p:sldLayoutId id="2147483841" r:id="rId8"/>
    <p:sldLayoutId id="2147483829" r:id="rId9"/>
    <p:sldLayoutId id="2147483848" r:id="rId10"/>
    <p:sldLayoutId id="2147483849" r:id="rId11"/>
    <p:sldLayoutId id="2147483837" r:id="rId12"/>
    <p:sldLayoutId id="2147483839" r:id="rId13"/>
    <p:sldLayoutId id="2147483840" r:id="rId14"/>
    <p:sldLayoutId id="2147483847" r:id="rId15"/>
    <p:sldLayoutId id="2147483850" r:id="rId16"/>
    <p:sldLayoutId id="2147483851" r:id="rId17"/>
    <p:sldLayoutId id="2147483852" r:id="rId18"/>
    <p:sldLayoutId id="2147483855" r:id="rId19"/>
    <p:sldLayoutId id="2147483856" r:id="rId20"/>
    <p:sldLayoutId id="2147483864" r:id="rId21"/>
    <p:sldLayoutId id="2147483857" r:id="rId22"/>
    <p:sldLayoutId id="2147483858" r:id="rId23"/>
    <p:sldLayoutId id="2147483859" r:id="rId24"/>
    <p:sldLayoutId id="2147483860" r:id="rId25"/>
    <p:sldLayoutId id="2147483861" r:id="rId26"/>
    <p:sldLayoutId id="2147483865" r:id="rId27"/>
    <p:sldLayoutId id="2147483867" r:id="rId28"/>
    <p:sldLayoutId id="2147483868"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fontAlgn="base" hangingPunct="1">
        <a:spcBef>
          <a:spcPct val="0"/>
        </a:spcBef>
        <a:spcAft>
          <a:spcPct val="0"/>
        </a:spcAft>
        <a:defRPr sz="3600" kern="1200">
          <a:solidFill>
            <a:schemeClr val="tx2"/>
          </a:solidFill>
          <a:latin typeface="Calibri"/>
          <a:ea typeface="ＭＳ Ｐゴシック" charset="-128"/>
          <a:cs typeface="Calibri"/>
        </a:defRPr>
      </a:lvl1pPr>
      <a:lvl2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2pPr>
      <a:lvl3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3pPr>
      <a:lvl4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4pPr>
      <a:lvl5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5pPr>
      <a:lvl6pPr marL="457200" algn="l" defTabSz="457200" rtl="0" eaLnBrk="1" fontAlgn="base" hangingPunct="1">
        <a:spcBef>
          <a:spcPct val="0"/>
        </a:spcBef>
        <a:spcAft>
          <a:spcPct val="0"/>
        </a:spcAft>
        <a:defRPr sz="3600">
          <a:solidFill>
            <a:srgbClr val="636466"/>
          </a:solidFill>
          <a:latin typeface="Calibri" charset="0"/>
          <a:ea typeface="ＭＳ Ｐゴシック" charset="-128"/>
        </a:defRPr>
      </a:lvl6pPr>
      <a:lvl7pPr marL="914400" algn="l" defTabSz="457200" rtl="0" eaLnBrk="1" fontAlgn="base" hangingPunct="1">
        <a:spcBef>
          <a:spcPct val="0"/>
        </a:spcBef>
        <a:spcAft>
          <a:spcPct val="0"/>
        </a:spcAft>
        <a:defRPr sz="3600">
          <a:solidFill>
            <a:srgbClr val="636466"/>
          </a:solidFill>
          <a:latin typeface="Calibri" charset="0"/>
          <a:ea typeface="ＭＳ Ｐゴシック" charset="-128"/>
        </a:defRPr>
      </a:lvl7pPr>
      <a:lvl8pPr marL="1371600" algn="l" defTabSz="457200" rtl="0" eaLnBrk="1" fontAlgn="base" hangingPunct="1">
        <a:spcBef>
          <a:spcPct val="0"/>
        </a:spcBef>
        <a:spcAft>
          <a:spcPct val="0"/>
        </a:spcAft>
        <a:defRPr sz="3600">
          <a:solidFill>
            <a:srgbClr val="636466"/>
          </a:solidFill>
          <a:latin typeface="Calibri" charset="0"/>
          <a:ea typeface="ＭＳ Ｐゴシック" charset="-128"/>
        </a:defRPr>
      </a:lvl8pPr>
      <a:lvl9pPr marL="1828800" algn="l" defTabSz="457200" rtl="0" eaLnBrk="1" fontAlgn="base" hangingPunct="1">
        <a:spcBef>
          <a:spcPct val="0"/>
        </a:spcBef>
        <a:spcAft>
          <a:spcPct val="0"/>
        </a:spcAft>
        <a:defRPr sz="3600">
          <a:solidFill>
            <a:srgbClr val="636466"/>
          </a:solidFill>
          <a:latin typeface="Calibri" charset="0"/>
          <a:ea typeface="ＭＳ Ｐゴシック" charset="-128"/>
        </a:defRPr>
      </a:lvl9pPr>
    </p:titleStyle>
    <p:bodyStyle>
      <a:lvl1pPr marL="342900" indent="-342900" algn="l" defTabSz="457200" rtl="0" eaLnBrk="1" fontAlgn="base" hangingPunct="1">
        <a:spcBef>
          <a:spcPct val="20000"/>
        </a:spcBef>
        <a:spcAft>
          <a:spcPct val="0"/>
        </a:spcAft>
        <a:buClr>
          <a:srgbClr val="ED1C24"/>
        </a:buClr>
        <a:buFont typeface="Arial" charset="0"/>
        <a:buChar char="•"/>
        <a:defRPr sz="3200" kern="1200">
          <a:solidFill>
            <a:schemeClr val="tx1"/>
          </a:solidFill>
          <a:latin typeface="Calibri"/>
          <a:ea typeface="ＭＳ Ｐゴシック" charset="-128"/>
          <a:cs typeface="Calibri"/>
        </a:defRPr>
      </a:lvl1pPr>
      <a:lvl2pPr marL="742950" indent="-285750" algn="l" defTabSz="457200" rtl="0" eaLnBrk="1" fontAlgn="base" hangingPunct="1">
        <a:spcBef>
          <a:spcPct val="20000"/>
        </a:spcBef>
        <a:spcAft>
          <a:spcPct val="0"/>
        </a:spcAft>
        <a:buClr>
          <a:srgbClr val="ED1C24"/>
        </a:buClr>
        <a:buFont typeface="Arial" charset="0"/>
        <a:buChar char="–"/>
        <a:defRPr sz="2800" kern="1200">
          <a:solidFill>
            <a:schemeClr val="tx1"/>
          </a:solidFill>
          <a:latin typeface="Calibri"/>
          <a:ea typeface="ＭＳ Ｐゴシック" charset="-128"/>
          <a:cs typeface="Calibri"/>
        </a:defRPr>
      </a:lvl2pPr>
      <a:lvl3pPr marL="1143000" indent="-228600" algn="l" defTabSz="457200" rtl="0" eaLnBrk="1" fontAlgn="base" hangingPunct="1">
        <a:spcBef>
          <a:spcPct val="20000"/>
        </a:spcBef>
        <a:spcAft>
          <a:spcPct val="0"/>
        </a:spcAft>
        <a:buClr>
          <a:srgbClr val="ED1C24"/>
        </a:buClr>
        <a:buFont typeface="Arial" charset="0"/>
        <a:buChar char="•"/>
        <a:defRPr sz="2400" kern="1200">
          <a:solidFill>
            <a:schemeClr val="tx1"/>
          </a:solidFill>
          <a:latin typeface="Calibri"/>
          <a:ea typeface="ＭＳ Ｐゴシック" charset="-128"/>
          <a:cs typeface="Calibri"/>
        </a:defRPr>
      </a:lvl3pPr>
      <a:lvl4pPr marL="1600200" indent="-228600" algn="l" defTabSz="457200" rtl="0" eaLnBrk="1" fontAlgn="base" hangingPunct="1">
        <a:spcBef>
          <a:spcPct val="20000"/>
        </a:spcBef>
        <a:spcAft>
          <a:spcPct val="0"/>
        </a:spcAft>
        <a:buClr>
          <a:srgbClr val="ED1C24"/>
        </a:buClr>
        <a:buFont typeface="Arial" charset="0"/>
        <a:buChar char="–"/>
        <a:defRPr sz="2000" kern="1200">
          <a:solidFill>
            <a:schemeClr val="tx1"/>
          </a:solidFill>
          <a:latin typeface="Calibri"/>
          <a:ea typeface="ＭＳ Ｐゴシック" charset="-128"/>
          <a:cs typeface="Calibri"/>
        </a:defRPr>
      </a:lvl4pPr>
      <a:lvl5pPr marL="2057400" indent="-228600" algn="l" defTabSz="457200" rtl="0" eaLnBrk="1" fontAlgn="base" hangingPunct="1">
        <a:spcBef>
          <a:spcPct val="20000"/>
        </a:spcBef>
        <a:spcAft>
          <a:spcPct val="0"/>
        </a:spcAft>
        <a:buClr>
          <a:srgbClr val="ED1C24"/>
        </a:buClr>
        <a:buFont typeface="Arial" charset="0"/>
        <a:buChar char="»"/>
        <a:defRPr kern="1200">
          <a:solidFill>
            <a:schemeClr val="tx1"/>
          </a:solidFill>
          <a:latin typeface="Calibri"/>
          <a:ea typeface="ＭＳ Ｐゴシック" charset="-128"/>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8C1BF-A46E-1F4D-8C5F-B6F58B2E5629}"/>
              </a:ext>
            </a:extLst>
          </p:cNvPr>
          <p:cNvSpPr>
            <a:spLocks noGrp="1"/>
          </p:cNvSpPr>
          <p:nvPr>
            <p:ph type="ctrTitle"/>
          </p:nvPr>
        </p:nvSpPr>
        <p:spPr>
          <a:xfrm>
            <a:off x="161558" y="1324555"/>
            <a:ext cx="8049754" cy="2530478"/>
          </a:xfrm>
        </p:spPr>
        <p:txBody>
          <a:bodyPr/>
          <a:lstStyle/>
          <a:p>
            <a:r>
              <a:rPr lang="en-US" dirty="0"/>
              <a:t>Cloud One™ File Storage Security</a:t>
            </a:r>
            <a:endParaRPr lang="en-US" b="0" dirty="0"/>
          </a:p>
        </p:txBody>
      </p:sp>
      <p:sp>
        <p:nvSpPr>
          <p:cNvPr id="3" name="Subtitle 2">
            <a:extLst>
              <a:ext uri="{FF2B5EF4-FFF2-40B4-BE49-F238E27FC236}">
                <a16:creationId xmlns:a16="http://schemas.microsoft.com/office/drawing/2014/main" id="{2A887975-4DD5-AA4A-9A20-1BFB65AA06DF}"/>
              </a:ext>
            </a:extLst>
          </p:cNvPr>
          <p:cNvSpPr>
            <a:spLocks noGrp="1"/>
          </p:cNvSpPr>
          <p:nvPr>
            <p:ph type="subTitle" idx="4294967295"/>
          </p:nvPr>
        </p:nvSpPr>
        <p:spPr>
          <a:xfrm>
            <a:off x="217088" y="3613491"/>
            <a:ext cx="3976688" cy="815975"/>
          </a:xfrm>
        </p:spPr>
        <p:txBody>
          <a:bodyPr>
            <a:normAutofit fontScale="92500" lnSpcReduction="10000"/>
          </a:bodyPr>
          <a:lstStyle/>
          <a:p>
            <a:pPr marL="0" indent="0">
              <a:buNone/>
            </a:pPr>
            <a:endParaRPr lang="en-US" sz="1200" dirty="0"/>
          </a:p>
          <a:p>
            <a:pPr marL="0" indent="0">
              <a:buNone/>
            </a:pPr>
            <a:endParaRPr lang="en-US" sz="1200" dirty="0"/>
          </a:p>
          <a:p>
            <a:pPr marL="0" indent="0">
              <a:buNone/>
            </a:pPr>
            <a:r>
              <a:rPr lang="en-US" sz="1200" dirty="0"/>
              <a:t>Markus Winkler</a:t>
            </a:r>
          </a:p>
          <a:p>
            <a:pPr marL="0" indent="0">
              <a:buNone/>
            </a:pPr>
            <a:r>
              <a:rPr lang="en-US" sz="1200" dirty="0"/>
              <a:t>Cloud &amp; DevOps Architect</a:t>
            </a:r>
          </a:p>
        </p:txBody>
      </p:sp>
    </p:spTree>
    <p:extLst>
      <p:ext uri="{BB962C8B-B14F-4D97-AF65-F5344CB8AC3E}">
        <p14:creationId xmlns:p14="http://schemas.microsoft.com/office/powerpoint/2010/main" val="12939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0EE65E-E1BD-FF43-ACBB-7B09823E4D82}"/>
              </a:ext>
            </a:extLst>
          </p:cNvPr>
          <p:cNvSpPr>
            <a:spLocks noGrp="1"/>
          </p:cNvSpPr>
          <p:nvPr>
            <p:ph type="title"/>
          </p:nvPr>
        </p:nvSpPr>
        <p:spPr/>
        <p:txBody>
          <a:bodyPr/>
          <a:lstStyle/>
          <a:p>
            <a:r>
              <a:rPr lang="en-DE" dirty="0"/>
              <a:t>Architecture</a:t>
            </a:r>
          </a:p>
        </p:txBody>
      </p:sp>
      <p:pic>
        <p:nvPicPr>
          <p:cNvPr id="6" name="Content Placeholder 5" descr="Graphical user interface, application&#10;&#10;Description automatically generated">
            <a:extLst>
              <a:ext uri="{FF2B5EF4-FFF2-40B4-BE49-F238E27FC236}">
                <a16:creationId xmlns:a16="http://schemas.microsoft.com/office/drawing/2014/main" id="{3C59178D-E2EB-FA44-966F-BECCB4576B12}"/>
              </a:ext>
            </a:extLst>
          </p:cNvPr>
          <p:cNvPicPr>
            <a:picLocks noGrp="1" noChangeAspect="1"/>
          </p:cNvPicPr>
          <p:nvPr>
            <p:ph idx="1"/>
          </p:nvPr>
        </p:nvPicPr>
        <p:blipFill>
          <a:blip r:embed="rId2"/>
          <a:stretch>
            <a:fillRect/>
          </a:stretch>
        </p:blipFill>
        <p:spPr>
          <a:xfrm>
            <a:off x="991230" y="1006475"/>
            <a:ext cx="7167891" cy="3667125"/>
          </a:xfrm>
        </p:spPr>
      </p:pic>
    </p:spTree>
    <p:extLst>
      <p:ext uri="{BB962C8B-B14F-4D97-AF65-F5344CB8AC3E}">
        <p14:creationId xmlns:p14="http://schemas.microsoft.com/office/powerpoint/2010/main" val="5851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ACCC6-500C-724C-AE0A-8A69B6A24CF4}"/>
              </a:ext>
            </a:extLst>
          </p:cNvPr>
          <p:cNvSpPr>
            <a:spLocks noGrp="1"/>
          </p:cNvSpPr>
          <p:nvPr>
            <p:ph type="title"/>
          </p:nvPr>
        </p:nvSpPr>
        <p:spPr/>
        <p:txBody>
          <a:bodyPr/>
          <a:lstStyle/>
          <a:p>
            <a:r>
              <a:rPr lang="en-DE" dirty="0"/>
              <a:t>Performance</a:t>
            </a:r>
          </a:p>
        </p:txBody>
      </p:sp>
      <p:sp>
        <p:nvSpPr>
          <p:cNvPr id="6" name="Content Placeholder 5">
            <a:extLst>
              <a:ext uri="{FF2B5EF4-FFF2-40B4-BE49-F238E27FC236}">
                <a16:creationId xmlns:a16="http://schemas.microsoft.com/office/drawing/2014/main" id="{CCBFD4A9-E312-DE4D-8194-0C491BB2CCD4}"/>
              </a:ext>
            </a:extLst>
          </p:cNvPr>
          <p:cNvSpPr>
            <a:spLocks noGrp="1"/>
          </p:cNvSpPr>
          <p:nvPr>
            <p:ph idx="1"/>
          </p:nvPr>
        </p:nvSpPr>
        <p:spPr/>
        <p:txBody>
          <a:bodyPr>
            <a:normAutofit fontScale="85000" lnSpcReduction="20000"/>
          </a:bodyPr>
          <a:lstStyle/>
          <a:p>
            <a:pPr marL="0" indent="0">
              <a:buNone/>
            </a:pPr>
            <a:r>
              <a:rPr lang="en-GB" dirty="0"/>
              <a:t>Below are some estimates of how long a scan takes for various file types:</a:t>
            </a:r>
          </a:p>
          <a:p>
            <a:r>
              <a:rPr lang="en-GB" dirty="0"/>
              <a:t>EXE file under 100 MB: 4 seconds</a:t>
            </a:r>
          </a:p>
          <a:p>
            <a:r>
              <a:rPr lang="en-GB" dirty="0"/>
              <a:t>BIN file under 100 MB: 4 seconds</a:t>
            </a:r>
          </a:p>
          <a:p>
            <a:r>
              <a:rPr lang="en-GB" dirty="0"/>
              <a:t>JPEG file under 40 MB: 3 seconds</a:t>
            </a:r>
          </a:p>
          <a:p>
            <a:r>
              <a:rPr lang="en-GB" dirty="0"/>
              <a:t>MP4 file under 1600 MB: 3 seconds</a:t>
            </a:r>
          </a:p>
          <a:p>
            <a:r>
              <a:rPr lang="en-GB" dirty="0"/>
              <a:t>PDF file under 1500 MB: 22 seconds</a:t>
            </a:r>
          </a:p>
          <a:p>
            <a:r>
              <a:rPr lang="en-GB" dirty="0"/>
              <a:t>TXT file under 100 MB: 4 seconds</a:t>
            </a:r>
          </a:p>
          <a:p>
            <a:r>
              <a:rPr lang="en-GB" dirty="0"/>
              <a:t>ZIP file under 100 MB: 5 seconds</a:t>
            </a:r>
          </a:p>
          <a:p>
            <a:endParaRPr lang="en-DE" dirty="0"/>
          </a:p>
        </p:txBody>
      </p:sp>
      <p:sp>
        <p:nvSpPr>
          <p:cNvPr id="7" name="Rectangle 6">
            <a:extLst>
              <a:ext uri="{FF2B5EF4-FFF2-40B4-BE49-F238E27FC236}">
                <a16:creationId xmlns:a16="http://schemas.microsoft.com/office/drawing/2014/main" id="{CFED0D8A-94D9-BD4F-A617-284BA41952E3}"/>
              </a:ext>
            </a:extLst>
          </p:cNvPr>
          <p:cNvSpPr/>
          <p:nvPr/>
        </p:nvSpPr>
        <p:spPr>
          <a:xfrm>
            <a:off x="6016752" y="3288605"/>
            <a:ext cx="2560511" cy="1384995"/>
          </a:xfrm>
          <a:prstGeom prst="rect">
            <a:avLst/>
          </a:prstGeom>
        </p:spPr>
        <p:txBody>
          <a:bodyPr wrap="square">
            <a:spAutoFit/>
          </a:bodyPr>
          <a:lstStyle/>
          <a:p>
            <a:r>
              <a:rPr lang="en-GB" sz="1200" dirty="0"/>
              <a:t>The data was collected by uploading individual sample files to an S3 bucket that was in the same region as the scanner. The estimates assume that 512 MB of memory (the default) has been allocated to the File Storage Security scanner</a:t>
            </a:r>
            <a:endParaRPr lang="en-DE" sz="1200" dirty="0"/>
          </a:p>
        </p:txBody>
      </p:sp>
    </p:spTree>
    <p:extLst>
      <p:ext uri="{BB962C8B-B14F-4D97-AF65-F5344CB8AC3E}">
        <p14:creationId xmlns:p14="http://schemas.microsoft.com/office/powerpoint/2010/main" val="206450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01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PT_Corporate_Template_150506">
  <a:themeElements>
    <a:clrScheme name="TM Final">
      <a:dk1>
        <a:srgbClr val="4D4D4F"/>
      </a:dk1>
      <a:lt1>
        <a:srgbClr val="FFFFFF"/>
      </a:lt1>
      <a:dk2>
        <a:srgbClr val="D71920"/>
      </a:dk2>
      <a:lt2>
        <a:srgbClr val="B01116"/>
      </a:lt2>
      <a:accent1>
        <a:srgbClr val="E6E7E8"/>
      </a:accent1>
      <a:accent2>
        <a:srgbClr val="F57B20"/>
      </a:accent2>
      <a:accent3>
        <a:srgbClr val="D60C8C"/>
      </a:accent3>
      <a:accent4>
        <a:srgbClr val="00A4E4"/>
      </a:accent4>
      <a:accent5>
        <a:srgbClr val="00467F"/>
      </a:accent5>
      <a:accent6>
        <a:srgbClr val="00A94F"/>
      </a:accent6>
      <a:hlink>
        <a:srgbClr val="B01116"/>
      </a:hlink>
      <a:folHlink>
        <a:srgbClr val="D7192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75000"/>
            </a:schemeClr>
          </a:solidFill>
          <a:prstDash val="sysDot"/>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rtlCol="0">
        <a:spAutoFit/>
      </a:bodyPr>
      <a:lstStyle>
        <a:defPPr algn="l">
          <a:defRPr sz="1400" dirty="0" smtClean="0">
            <a:solidFill>
              <a:schemeClr val="tx1"/>
            </a:solidFill>
            <a:latin typeface="Calibri"/>
            <a:cs typeface="Calibri"/>
          </a:defRPr>
        </a:defPPr>
      </a:lstStyle>
    </a:txDef>
  </a:objectDefaults>
  <a:extraClrSchemeLst/>
  <a:extLst>
    <a:ext uri="{05A4C25C-085E-4340-85A3-A5531E510DB2}">
      <thm15:themeFamily xmlns:thm15="http://schemas.microsoft.com/office/thememl/2012/main" name="2020 Planning" id="{33B8CF62-D228-F543-94A7-816C6F37F7D1}" vid="{59859812-545B-B04F-A0FF-6BDD08E8BA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PPT_Corporate_Template_150506</Template>
  <TotalTime>13</TotalTime>
  <Words>156</Words>
  <Application>Microsoft Macintosh PowerPoint</Application>
  <PresentationFormat>On-screen Show (16:9)</PresentationFormat>
  <Paragraphs>24</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PPT_Corporate_Template_150506</vt:lpstr>
      <vt:lpstr>Cloud One™ File Storage Security</vt:lpstr>
      <vt:lpstr>Architecture</vt:lpstr>
      <vt:lpstr>Performance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for a Reason! Cloud Security Simplified</dc:title>
  <dc:subject/>
  <dc:creator>Wendy Moore (MKT-CA)</dc:creator>
  <cp:keywords/>
  <dc:description/>
  <cp:lastModifiedBy>Markus Winkler (SE-DE)</cp:lastModifiedBy>
  <cp:revision>276</cp:revision>
  <cp:lastPrinted>2019-11-13T01:24:11Z</cp:lastPrinted>
  <dcterms:created xsi:type="dcterms:W3CDTF">2019-11-06T15:21:51Z</dcterms:created>
  <dcterms:modified xsi:type="dcterms:W3CDTF">2020-12-01T14:09:19Z</dcterms:modified>
  <cp:category/>
</cp:coreProperties>
</file>